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1" r:id="rId2"/>
    <p:sldId id="329" r:id="rId3"/>
    <p:sldId id="346" r:id="rId4"/>
    <p:sldId id="277" r:id="rId5"/>
    <p:sldId id="338" r:id="rId6"/>
    <p:sldId id="339" r:id="rId7"/>
    <p:sldId id="325" r:id="rId8"/>
    <p:sldId id="347" r:id="rId9"/>
    <p:sldId id="327" r:id="rId10"/>
    <p:sldId id="326" r:id="rId11"/>
    <p:sldId id="322" r:id="rId12"/>
    <p:sldId id="337" r:id="rId13"/>
    <p:sldId id="306" r:id="rId14"/>
    <p:sldId id="301" r:id="rId15"/>
    <p:sldId id="341" r:id="rId16"/>
    <p:sldId id="276" r:id="rId17"/>
    <p:sldId id="289" r:id="rId18"/>
    <p:sldId id="257" r:id="rId19"/>
    <p:sldId id="333" r:id="rId20"/>
    <p:sldId id="258" r:id="rId21"/>
    <p:sldId id="281" r:id="rId22"/>
    <p:sldId id="271" r:id="rId23"/>
    <p:sldId id="343" r:id="rId24"/>
    <p:sldId id="349" r:id="rId25"/>
    <p:sldId id="290" r:id="rId26"/>
    <p:sldId id="345" r:id="rId27"/>
    <p:sldId id="264" r:id="rId28"/>
    <p:sldId id="263" r:id="rId29"/>
    <p:sldId id="342" r:id="rId30"/>
    <p:sldId id="278" r:id="rId31"/>
    <p:sldId id="280" r:id="rId32"/>
    <p:sldId id="282" r:id="rId33"/>
    <p:sldId id="283" r:id="rId34"/>
    <p:sldId id="265" r:id="rId35"/>
    <p:sldId id="332" r:id="rId36"/>
    <p:sldId id="284" r:id="rId37"/>
    <p:sldId id="335" r:id="rId38"/>
    <p:sldId id="285" r:id="rId39"/>
    <p:sldId id="286" r:id="rId40"/>
    <p:sldId id="288" r:id="rId41"/>
    <p:sldId id="344" r:id="rId42"/>
    <p:sldId id="34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624607-2747-4E93-AC8D-F7C822AB50B8}">
          <p14:sldIdLst>
            <p14:sldId id="331"/>
            <p14:sldId id="329"/>
            <p14:sldId id="346"/>
            <p14:sldId id="277"/>
          </p14:sldIdLst>
        </p14:section>
        <p14:section name="Untitled Section" id="{88696145-8590-48DB-8FD5-6243C30B55F4}">
          <p14:sldIdLst>
            <p14:sldId id="338"/>
            <p14:sldId id="339"/>
            <p14:sldId id="325"/>
            <p14:sldId id="347"/>
            <p14:sldId id="327"/>
            <p14:sldId id="326"/>
            <p14:sldId id="322"/>
            <p14:sldId id="337"/>
            <p14:sldId id="306"/>
            <p14:sldId id="301"/>
            <p14:sldId id="341"/>
            <p14:sldId id="276"/>
            <p14:sldId id="289"/>
            <p14:sldId id="257"/>
            <p14:sldId id="333"/>
            <p14:sldId id="258"/>
            <p14:sldId id="281"/>
            <p14:sldId id="271"/>
            <p14:sldId id="343"/>
            <p14:sldId id="349"/>
            <p14:sldId id="290"/>
            <p14:sldId id="345"/>
            <p14:sldId id="264"/>
            <p14:sldId id="263"/>
            <p14:sldId id="342"/>
            <p14:sldId id="278"/>
            <p14:sldId id="280"/>
            <p14:sldId id="282"/>
            <p14:sldId id="283"/>
            <p14:sldId id="265"/>
            <p14:sldId id="332"/>
            <p14:sldId id="284"/>
            <p14:sldId id="335"/>
            <p14:sldId id="285"/>
            <p14:sldId id="286"/>
            <p14:sldId id="288"/>
            <p14:sldId id="344"/>
            <p14:sldId id="34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6F3311-AF3A-866F-EA48-C8884C5897AB}" name="Rothholz, Mitch" initials="RM" userId="Rothholz, Mitch" providerId="None"/>
  <p188:author id="{E9EE763B-E5E2-7C57-4EED-CC0D01D9901B}" name="Danielle Pezzino" initials="DP" userId="8b0e8b31c652d5cf" providerId="Windows Live"/>
  <p188:author id="{2A921752-CE93-85DC-96C4-0407C515BEF9}" name="John Grabenstein" initials="JG" userId="12d1f48a8ba5cd6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4099"/>
    <a:srgbClr val="00B3AA"/>
    <a:srgbClr val="B28CBF"/>
    <a:srgbClr val="02B3AB"/>
    <a:srgbClr val="3A93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5"/>
  </p:normalViewPr>
  <p:slideViewPr>
    <p:cSldViewPr snapToGrid="0">
      <p:cViewPr varScale="1">
        <p:scale>
          <a:sx n="76" d="100"/>
          <a:sy n="76" d="100"/>
        </p:scale>
        <p:origin x="216" y="472"/>
      </p:cViewPr>
      <p:guideLst/>
    </p:cSldViewPr>
  </p:slideViewPr>
  <p:notesTextViewPr>
    <p:cViewPr>
      <p:scale>
        <a:sx n="1" d="1"/>
        <a:sy n="1" d="1"/>
      </p:scale>
      <p:origin x="0" y="0"/>
    </p:cViewPr>
  </p:notesTextViewPr>
  <p:sorterViewPr>
    <p:cViewPr>
      <p:scale>
        <a:sx n="170" d="100"/>
        <a:sy n="170" d="100"/>
      </p:scale>
      <p:origin x="0" y="-271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4B2B4-17B9-4E3C-AC1A-921A84F582D4}" type="datetimeFigureOut">
              <a:t>11/2/23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EF2C6-EB18-4ECF-984B-391ED5184604}" type="slidenum">
              <a:t>‹#›</a:t>
            </a:fld>
            <a:endParaRPr lang="en-US"/>
          </a:p>
        </p:txBody>
      </p:sp>
    </p:spTree>
    <p:extLst>
      <p:ext uri="{BB962C8B-B14F-4D97-AF65-F5344CB8AC3E}">
        <p14:creationId xmlns:p14="http://schemas.microsoft.com/office/powerpoint/2010/main" val="8418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a:t>
            </a:fld>
            <a:endParaRPr lang="en-US"/>
          </a:p>
        </p:txBody>
      </p:sp>
    </p:spTree>
    <p:extLst>
      <p:ext uri="{BB962C8B-B14F-4D97-AF65-F5344CB8AC3E}">
        <p14:creationId xmlns:p14="http://schemas.microsoft.com/office/powerpoint/2010/main" val="206467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r>
              <a:rPr lang="en-US" dirty="0"/>
              <a:t>https://www.cdc.gov/coronavirus/2019-ncov/covid-data/covidview/past-reports/06042021.html</a:t>
            </a:r>
          </a:p>
          <a:p>
            <a:endParaRPr lang="en-US" dirty="0"/>
          </a:p>
          <a:p>
            <a:r>
              <a:rPr lang="en-US" dirty="0"/>
              <a:t>https://www.statista.com/statistics/1191568/reported-deaths-from-covid-by-age-us/</a:t>
            </a:r>
          </a:p>
          <a:p>
            <a:endParaRPr lang="en-US" dirty="0"/>
          </a:p>
          <a:p>
            <a:r>
              <a:rPr lang="en-US" dirty="0"/>
              <a:t>https://www.nytimes.com/interactive/2023/us/covid-cases.html</a:t>
            </a:r>
          </a:p>
          <a:p>
            <a:endParaRPr lang="en-US" dirty="0"/>
          </a:p>
          <a:p>
            <a:endParaRPr lang="en-US" dirty="0"/>
          </a:p>
        </p:txBody>
      </p:sp>
      <p:sp>
        <p:nvSpPr>
          <p:cNvPr id="4" name="Slide Number Placeholder 3"/>
          <p:cNvSpPr>
            <a:spLocks noGrp="1"/>
          </p:cNvSpPr>
          <p:nvPr>
            <p:ph type="sldNum" sz="quarter" idx="5"/>
          </p:nvPr>
        </p:nvSpPr>
        <p:spPr/>
        <p:txBody>
          <a:bodyPr/>
          <a:lstStyle/>
          <a:p>
            <a:fld id="{C3CEF2C6-EB18-4ECF-984B-391ED5184604}" type="slidenum">
              <a:rPr lang="en-US" smtClean="0"/>
              <a:t>4</a:t>
            </a:fld>
            <a:endParaRPr lang="en-US"/>
          </a:p>
        </p:txBody>
      </p:sp>
    </p:spTree>
    <p:extLst>
      <p:ext uri="{BB962C8B-B14F-4D97-AF65-F5344CB8AC3E}">
        <p14:creationId xmlns:p14="http://schemas.microsoft.com/office/powerpoint/2010/main" val="74793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EF2C6-EB18-4ECF-984B-391ED5184604}" type="slidenum">
              <a:rPr lang="en-US" smtClean="0"/>
              <a:t>17</a:t>
            </a:fld>
            <a:endParaRPr lang="en-US"/>
          </a:p>
        </p:txBody>
      </p:sp>
    </p:spTree>
    <p:extLst>
      <p:ext uri="{BB962C8B-B14F-4D97-AF65-F5344CB8AC3E}">
        <p14:creationId xmlns:p14="http://schemas.microsoft.com/office/powerpoint/2010/main" val="2146816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27CE9DE3-1F3A-F841-A673-2E62C3FE7CC2}"/>
              </a:ext>
            </a:extLst>
          </p:cNvPr>
          <p:cNvSpPr/>
          <p:nvPr userDrawn="1"/>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11" name="object 10">
            <a:extLst>
              <a:ext uri="{FF2B5EF4-FFF2-40B4-BE49-F238E27FC236}">
                <a16:creationId xmlns:a16="http://schemas.microsoft.com/office/drawing/2014/main" id="{770861C2-936A-7F43-AFA7-410EFEF6F7BB}"/>
              </a:ext>
            </a:extLst>
          </p:cNvPr>
          <p:cNvSpPr txBox="1"/>
          <p:nvPr userDrawn="1"/>
        </p:nvSpPr>
        <p:spPr>
          <a:xfrm>
            <a:off x="8001000" y="6209245"/>
            <a:ext cx="3733800" cy="395620"/>
          </a:xfrm>
          <a:prstGeom prst="rect">
            <a:avLst/>
          </a:prstGeom>
        </p:spPr>
        <p:txBody>
          <a:bodyPr vert="horz" wrap="square" lIns="0" tIns="26034" rIns="0" bIns="0" rtlCol="0">
            <a:spAutoFit/>
          </a:bodyPr>
          <a:lstStyle/>
          <a:p>
            <a:pPr algn="r"/>
            <a:r>
              <a:rPr lang="en-US" sz="1200" i="1" dirty="0">
                <a:solidFill>
                  <a:schemeClr val="bg1"/>
                </a:solidFill>
                <a:latin typeface="Arial" panose="020B0604020202020204" pitchFamily="34" charset="0"/>
                <a:cs typeface="Arial" panose="020B0604020202020204" pitchFamily="34" charset="0"/>
              </a:rPr>
              <a:t>Pharmacists strengthening vaccine confidence </a:t>
            </a:r>
            <a:br>
              <a:rPr lang="en-US" sz="1200" i="1" dirty="0">
                <a:solidFill>
                  <a:schemeClr val="bg1"/>
                </a:solidFill>
                <a:latin typeface="Arial" panose="020B0604020202020204" pitchFamily="34" charset="0"/>
                <a:cs typeface="Arial" panose="020B0604020202020204" pitchFamily="34" charset="0"/>
              </a:rPr>
            </a:br>
            <a:r>
              <a:rPr lang="en-US" sz="1200" i="1" dirty="0">
                <a:solidFill>
                  <a:schemeClr val="bg1"/>
                </a:solidFill>
                <a:latin typeface="Arial" panose="020B0604020202020204" pitchFamily="34" charset="0"/>
                <a:cs typeface="Arial" panose="020B0604020202020204" pitchFamily="34" charset="0"/>
              </a:rPr>
              <a:t>in their patients and communities.</a:t>
            </a:r>
          </a:p>
        </p:txBody>
      </p:sp>
      <p:pic>
        <p:nvPicPr>
          <p:cNvPr id="13" name="Picture 12" descr="Logo&#10;&#10;Description automatically generated">
            <a:extLst>
              <a:ext uri="{FF2B5EF4-FFF2-40B4-BE49-F238E27FC236}">
                <a16:creationId xmlns:a16="http://schemas.microsoft.com/office/drawing/2014/main" id="{939D178C-9F3B-DF4F-94F5-D5540A4CF6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600" y="584726"/>
            <a:ext cx="1214706" cy="384804"/>
          </a:xfrm>
          <a:prstGeom prst="rect">
            <a:avLst/>
          </a:prstGeom>
        </p:spPr>
      </p:pic>
      <p:pic>
        <p:nvPicPr>
          <p:cNvPr id="14" name="Picture 13">
            <a:extLst>
              <a:ext uri="{FF2B5EF4-FFF2-40B4-BE49-F238E27FC236}">
                <a16:creationId xmlns:a16="http://schemas.microsoft.com/office/drawing/2014/main" id="{6E1C651F-E421-E241-909A-580F1A656F5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93050" y="456994"/>
            <a:ext cx="5654500" cy="4190876"/>
          </a:xfrm>
          <a:prstGeom prst="rect">
            <a:avLst/>
          </a:prstGeom>
        </p:spPr>
      </p:pic>
      <p:sp>
        <p:nvSpPr>
          <p:cNvPr id="15" name="Subtitle 4">
            <a:extLst>
              <a:ext uri="{FF2B5EF4-FFF2-40B4-BE49-F238E27FC236}">
                <a16:creationId xmlns:a16="http://schemas.microsoft.com/office/drawing/2014/main" id="{478D15B4-0481-2D4D-AE64-8D8F4E3A8E35}"/>
              </a:ext>
            </a:extLst>
          </p:cNvPr>
          <p:cNvSpPr>
            <a:spLocks noGrp="1"/>
          </p:cNvSpPr>
          <p:nvPr>
            <p:ph type="subTitle" idx="4"/>
          </p:nvPr>
        </p:nvSpPr>
        <p:spPr>
          <a:xfrm>
            <a:off x="701180" y="4863848"/>
            <a:ext cx="8534400" cy="276999"/>
          </a:xfrm>
        </p:spPr>
        <p:txBody>
          <a:bodyPr/>
          <a:lstStyle>
            <a:lvl1pPr>
              <a:defRPr>
                <a:solidFill>
                  <a:schemeClr val="bg1"/>
                </a:solidFill>
              </a:defRPr>
            </a:lvl1pPr>
          </a:lstStyle>
          <a:p>
            <a:endParaRPr lang="en-US" dirty="0"/>
          </a:p>
        </p:txBody>
      </p:sp>
      <p:sp>
        <p:nvSpPr>
          <p:cNvPr id="16" name="Title 2">
            <a:extLst>
              <a:ext uri="{FF2B5EF4-FFF2-40B4-BE49-F238E27FC236}">
                <a16:creationId xmlns:a16="http://schemas.microsoft.com/office/drawing/2014/main" id="{A514FFE6-9356-D64A-9498-43BEFC5E80F6}"/>
              </a:ext>
            </a:extLst>
          </p:cNvPr>
          <p:cNvSpPr>
            <a:spLocks noGrp="1"/>
          </p:cNvSpPr>
          <p:nvPr>
            <p:ph type="ctrTitle"/>
          </p:nvPr>
        </p:nvSpPr>
        <p:spPr>
          <a:xfrm>
            <a:off x="723900" y="3362114"/>
            <a:ext cx="10363200" cy="777136"/>
          </a:xfrm>
        </p:spPr>
        <p:txBody>
          <a:bodyPr/>
          <a:lstStyle>
            <a:lvl1pPr>
              <a:defRPr b="1" i="0">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A picture containing text, clipart&#10;&#10;Description automatically generated">
            <a:extLst>
              <a:ext uri="{FF2B5EF4-FFF2-40B4-BE49-F238E27FC236}">
                <a16:creationId xmlns:a16="http://schemas.microsoft.com/office/drawing/2014/main" id="{11C5420E-6D6C-894C-BD4C-AF180C6D236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8600" y="777128"/>
            <a:ext cx="5569911" cy="867833"/>
          </a:xfrm>
          <a:prstGeom prst="rect">
            <a:avLst/>
          </a:prstGeom>
        </p:spPr>
      </p:pic>
    </p:spTree>
    <p:extLst>
      <p:ext uri="{BB962C8B-B14F-4D97-AF65-F5344CB8AC3E}">
        <p14:creationId xmlns:p14="http://schemas.microsoft.com/office/powerpoint/2010/main" val="382636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C_Primary with CDC_Green">
    <p:spTree>
      <p:nvGrpSpPr>
        <p:cNvPr id="1" name=""/>
        <p:cNvGrpSpPr/>
        <p:nvPr/>
      </p:nvGrpSpPr>
      <p:grpSpPr>
        <a:xfrm>
          <a:off x="0" y="0"/>
          <a:ext cx="0" cy="0"/>
          <a:chOff x="0" y="0"/>
          <a:chExt cx="0" cy="0"/>
        </a:xfrm>
      </p:grpSpPr>
      <p:sp>
        <p:nvSpPr>
          <p:cNvPr id="2" name="Holder 2"/>
          <p:cNvSpPr>
            <a:spLocks noGrp="1"/>
          </p:cNvSpPr>
          <p:nvPr>
            <p:ph type="title"/>
          </p:nvPr>
        </p:nvSpPr>
        <p:spPr>
          <a:xfrm>
            <a:off x="444500" y="389657"/>
            <a:ext cx="11303000" cy="777136"/>
          </a:xfrm>
          <a:prstGeom prst="rect">
            <a:avLst/>
          </a:prstGeom>
        </p:spPr>
        <p:txBody>
          <a:bodyPr lIns="0" tIns="0" rIns="0" bIns="0"/>
          <a:lstStyle>
            <a:lvl1pPr>
              <a:defRPr sz="5050" b="0" i="0">
                <a:solidFill>
                  <a:srgbClr val="00B3AA"/>
                </a:solidFill>
                <a:latin typeface="+mj-lt"/>
                <a:cs typeface="Roboto-Thin"/>
              </a:defRPr>
            </a:lvl1pPr>
          </a:lstStyle>
          <a:p>
            <a:endParaRPr dirty="0"/>
          </a:p>
        </p:txBody>
      </p:sp>
      <p:pic>
        <p:nvPicPr>
          <p:cNvPr id="7" name="Picture 6">
            <a:extLst>
              <a:ext uri="{FF2B5EF4-FFF2-40B4-BE49-F238E27FC236}">
                <a16:creationId xmlns:a16="http://schemas.microsoft.com/office/drawing/2014/main" id="{0260C7E6-BE08-5E48-A2EB-D4A988A2A9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00" r="4500"/>
          <a:stretch/>
        </p:blipFill>
        <p:spPr>
          <a:xfrm>
            <a:off x="0" y="5801476"/>
            <a:ext cx="12192000" cy="1068917"/>
          </a:xfrm>
          <a:prstGeom prst="rect">
            <a:avLst/>
          </a:prstGeom>
        </p:spPr>
      </p:pic>
      <p:sp>
        <p:nvSpPr>
          <p:cNvPr id="3" name="Holder 3"/>
          <p:cNvSpPr>
            <a:spLocks noGrp="1"/>
          </p:cNvSpPr>
          <p:nvPr>
            <p:ph type="body" idx="1"/>
          </p:nvPr>
        </p:nvSpPr>
        <p:spPr>
          <a:xfrm>
            <a:off x="444500" y="1524000"/>
            <a:ext cx="11303000" cy="276999"/>
          </a:xfrm>
        </p:spPr>
        <p:txBody>
          <a:bodyPr lIns="0" tIns="0" rIns="0" bIns="0"/>
          <a:lstStyle>
            <a:lvl1pPr>
              <a:defRPr b="0" i="0">
                <a:solidFill>
                  <a:srgbClr val="824099"/>
                </a:solidFill>
                <a:latin typeface="+mn-lt"/>
                <a:ea typeface="Roboto Medium" panose="02000000000000000000"/>
              </a:defRPr>
            </a:lvl1pPr>
          </a:lstStyle>
          <a:p>
            <a:endParaRPr dirty="0"/>
          </a:p>
        </p:txBody>
      </p:sp>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2132806"/>
            <a:ext cx="5638800" cy="276999"/>
          </a:xfrm>
        </p:spPr>
        <p:txBody>
          <a:bodyPr/>
          <a:lstStyle>
            <a:lvl1pPr>
              <a:defRPr sz="18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26" name="Picture 25">
            <a:extLst>
              <a:ext uri="{FF2B5EF4-FFF2-40B4-BE49-F238E27FC236}">
                <a16:creationId xmlns:a16="http://schemas.microsoft.com/office/drawing/2014/main" id="{0038CA67-8E87-8D46-8BC3-6C2EF491E35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80204" y="5612090"/>
            <a:ext cx="1963541" cy="1455293"/>
          </a:xfrm>
          <a:prstGeom prst="rect">
            <a:avLst/>
          </a:prstGeom>
        </p:spPr>
      </p:pic>
      <p:pic>
        <p:nvPicPr>
          <p:cNvPr id="30" name="Picture 29">
            <a:extLst>
              <a:ext uri="{FF2B5EF4-FFF2-40B4-BE49-F238E27FC236}">
                <a16:creationId xmlns:a16="http://schemas.microsoft.com/office/drawing/2014/main" id="{506391CC-CBFF-D04D-A4AF-34F175252E4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9473" y="6370270"/>
            <a:ext cx="1013527" cy="320462"/>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F76740FF-558C-AE4C-A51E-10D9DE47C0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264" y="5859882"/>
            <a:ext cx="5569911" cy="867833"/>
          </a:xfrm>
          <a:prstGeom prst="rect">
            <a:avLst/>
          </a:prstGeom>
        </p:spPr>
      </p:pic>
      <p:sp>
        <p:nvSpPr>
          <p:cNvPr id="4" name="Rectangle 3">
            <a:extLst>
              <a:ext uri="{FF2B5EF4-FFF2-40B4-BE49-F238E27FC236}">
                <a16:creationId xmlns:a16="http://schemas.microsoft.com/office/drawing/2014/main" id="{9F35AA99-5D7F-D24D-A965-EE77DB7B9207}"/>
              </a:ext>
            </a:extLst>
          </p:cNvPr>
          <p:cNvSpPr/>
          <p:nvPr userDrawn="1"/>
        </p:nvSpPr>
        <p:spPr>
          <a:xfrm>
            <a:off x="5743261" y="5870146"/>
            <a:ext cx="4711543" cy="923330"/>
          </a:xfrm>
          <a:prstGeom prst="rect">
            <a:avLst/>
          </a:prstGeom>
        </p:spPr>
        <p:txBody>
          <a:bodyPr wrap="square">
            <a:spAutoFit/>
          </a:bodyPr>
          <a:lstStyle/>
          <a:p>
            <a:pPr algn="l"/>
            <a:r>
              <a:rPr lang="en-US" sz="900" b="1" i="0" u="none" strike="noStrike" dirty="0">
                <a:solidFill>
                  <a:schemeClr val="bg1"/>
                </a:solidFill>
                <a:effectLst/>
                <a:latin typeface="Arial" panose="020B0604020202020204" pitchFamily="34" charset="0"/>
              </a:rPr>
              <a:t>CDC Acknowledgement</a:t>
            </a:r>
          </a:p>
          <a:p>
            <a:pPr marL="0" algn="l">
              <a:spcBef>
                <a:spcPts val="0"/>
              </a:spcBef>
              <a:spcAft>
                <a:spcPts val="0"/>
              </a:spcAft>
            </a:pPr>
            <a:r>
              <a:rPr lang="en-US" sz="900" b="0" i="0" u="none" strike="noStrike" dirty="0">
                <a:solidFill>
                  <a:schemeClr val="bg1"/>
                </a:solidFill>
                <a:effectLst/>
                <a:latin typeface="Arial" panose="020B0604020202020204" pitchFamily="34" charset="0"/>
              </a:rPr>
              <a:t>This project was funded in part by a collaborative agreement with the Centers for Disease Control and Prevention (CDC) — </a:t>
            </a:r>
            <a:r>
              <a:rPr lang="en-US" sz="900" b="0" i="0" u="none" strike="noStrike" dirty="0" err="1">
                <a:solidFill>
                  <a:schemeClr val="bg1"/>
                </a:solidFill>
                <a:effectLst/>
                <a:latin typeface="Arial" panose="020B0604020202020204" pitchFamily="34" charset="0"/>
              </a:rPr>
              <a:t>CoAg</a:t>
            </a:r>
            <a:r>
              <a:rPr lang="en-US" sz="900" b="0" i="0" u="none" strike="noStrike" dirty="0">
                <a:solidFill>
                  <a:schemeClr val="bg1"/>
                </a:solidFill>
                <a:effectLst/>
                <a:latin typeface="Arial" panose="020B0604020202020204" pitchFamily="34" charset="0"/>
              </a:rPr>
              <a:t> number 1 NU50CK000576-01-00. The CDC is an agency within the Department of Health and Human Services (HHS). Contents of this resource do not necessarily represent the CDC or HHS, and should not be considered an endorsement by the Federal Government.</a:t>
            </a:r>
          </a:p>
        </p:txBody>
      </p:sp>
      <p:sp>
        <p:nvSpPr>
          <p:cNvPr id="11" name="Holder 6">
            <a:extLst>
              <a:ext uri="{FF2B5EF4-FFF2-40B4-BE49-F238E27FC236}">
                <a16:creationId xmlns:a16="http://schemas.microsoft.com/office/drawing/2014/main" id="{A8A0E560-689E-5049-9B5F-3F6D7FFC62A4}"/>
              </a:ext>
            </a:extLst>
          </p:cNvPr>
          <p:cNvSpPr>
            <a:spLocks noGrp="1"/>
          </p:cNvSpPr>
          <p:nvPr>
            <p:ph type="sldNum" sz="quarter" idx="7"/>
          </p:nvPr>
        </p:nvSpPr>
        <p:spPr>
          <a:xfrm>
            <a:off x="11620657" y="6477000"/>
            <a:ext cx="266543" cy="184666"/>
          </a:xfrm>
          <a:prstGeom prst="rect">
            <a:avLst/>
          </a:prstGeom>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Tree>
    <p:extLst>
      <p:ext uri="{BB962C8B-B14F-4D97-AF65-F5344CB8AC3E}">
        <p14:creationId xmlns:p14="http://schemas.microsoft.com/office/powerpoint/2010/main" val="371988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VC_Primary with CDC_Purple">
    <p:spTree>
      <p:nvGrpSpPr>
        <p:cNvPr id="1" name=""/>
        <p:cNvGrpSpPr/>
        <p:nvPr/>
      </p:nvGrpSpPr>
      <p:grpSpPr>
        <a:xfrm>
          <a:off x="0" y="0"/>
          <a:ext cx="0" cy="0"/>
          <a:chOff x="0" y="0"/>
          <a:chExt cx="0" cy="0"/>
        </a:xfrm>
      </p:grpSpPr>
      <p:sp>
        <p:nvSpPr>
          <p:cNvPr id="2" name="Holder 2"/>
          <p:cNvSpPr>
            <a:spLocks noGrp="1"/>
          </p:cNvSpPr>
          <p:nvPr>
            <p:ph type="title"/>
          </p:nvPr>
        </p:nvSpPr>
        <p:spPr>
          <a:xfrm>
            <a:off x="444500" y="389657"/>
            <a:ext cx="11303000" cy="777136"/>
          </a:xfrm>
          <a:prstGeom prst="rect">
            <a:avLst/>
          </a:prstGeom>
        </p:spPr>
        <p:txBody>
          <a:bodyPr lIns="0" tIns="0" rIns="0" bIns="0"/>
          <a:lstStyle>
            <a:lvl1pPr>
              <a:defRPr sz="5050" b="0" i="0">
                <a:solidFill>
                  <a:srgbClr val="824099"/>
                </a:solidFill>
                <a:latin typeface="+mj-lt"/>
                <a:cs typeface="Roboto-Thin"/>
              </a:defRPr>
            </a:lvl1pPr>
          </a:lstStyle>
          <a:p>
            <a:endParaRPr dirty="0"/>
          </a:p>
        </p:txBody>
      </p:sp>
      <p:sp>
        <p:nvSpPr>
          <p:cNvPr id="3" name="Holder 3"/>
          <p:cNvSpPr>
            <a:spLocks noGrp="1"/>
          </p:cNvSpPr>
          <p:nvPr>
            <p:ph type="body" idx="1"/>
          </p:nvPr>
        </p:nvSpPr>
        <p:spPr>
          <a:xfrm>
            <a:off x="444500" y="1524000"/>
            <a:ext cx="113030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2132806"/>
            <a:ext cx="5638800" cy="276999"/>
          </a:xfrm>
        </p:spPr>
        <p:txBody>
          <a:bodyPr/>
          <a:lstStyle>
            <a:lvl1pPr>
              <a:defRPr sz="18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11" name="Picture 10">
            <a:extLst>
              <a:ext uri="{FF2B5EF4-FFF2-40B4-BE49-F238E27FC236}">
                <a16:creationId xmlns:a16="http://schemas.microsoft.com/office/drawing/2014/main" id="{C14BC33C-3D47-6849-9690-1B237459BE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00" r="4500"/>
          <a:stretch/>
        </p:blipFill>
        <p:spPr>
          <a:xfrm>
            <a:off x="0" y="5801476"/>
            <a:ext cx="12192000" cy="1068917"/>
          </a:xfrm>
          <a:prstGeom prst="rect">
            <a:avLst/>
          </a:prstGeom>
        </p:spPr>
      </p:pic>
      <p:pic>
        <p:nvPicPr>
          <p:cNvPr id="13" name="Picture 12">
            <a:extLst>
              <a:ext uri="{FF2B5EF4-FFF2-40B4-BE49-F238E27FC236}">
                <a16:creationId xmlns:a16="http://schemas.microsoft.com/office/drawing/2014/main" id="{775D1414-941D-9844-8503-890ABD2591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80204" y="5612090"/>
            <a:ext cx="1963541" cy="1455293"/>
          </a:xfrm>
          <a:prstGeom prst="rect">
            <a:avLst/>
          </a:prstGeom>
        </p:spPr>
      </p:pic>
      <p:pic>
        <p:nvPicPr>
          <p:cNvPr id="14" name="Picture 13">
            <a:extLst>
              <a:ext uri="{FF2B5EF4-FFF2-40B4-BE49-F238E27FC236}">
                <a16:creationId xmlns:a16="http://schemas.microsoft.com/office/drawing/2014/main" id="{1B0FDD74-FB35-7C47-AC80-A1E172BE054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9473" y="6370270"/>
            <a:ext cx="1013527" cy="320462"/>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9F8B7874-19FD-9B45-AA40-8BC858A415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264" y="5859882"/>
            <a:ext cx="5569911" cy="867833"/>
          </a:xfrm>
          <a:prstGeom prst="rect">
            <a:avLst/>
          </a:prstGeom>
        </p:spPr>
      </p:pic>
      <p:sp>
        <p:nvSpPr>
          <p:cNvPr id="16" name="Rectangle 15">
            <a:extLst>
              <a:ext uri="{FF2B5EF4-FFF2-40B4-BE49-F238E27FC236}">
                <a16:creationId xmlns:a16="http://schemas.microsoft.com/office/drawing/2014/main" id="{308A9A92-7052-504B-A5E8-DE47EEAC8706}"/>
              </a:ext>
            </a:extLst>
          </p:cNvPr>
          <p:cNvSpPr/>
          <p:nvPr userDrawn="1"/>
        </p:nvSpPr>
        <p:spPr>
          <a:xfrm>
            <a:off x="5743261" y="5870146"/>
            <a:ext cx="4711543" cy="923330"/>
          </a:xfrm>
          <a:prstGeom prst="rect">
            <a:avLst/>
          </a:prstGeom>
        </p:spPr>
        <p:txBody>
          <a:bodyPr wrap="square">
            <a:spAutoFit/>
          </a:bodyPr>
          <a:lstStyle/>
          <a:p>
            <a:pPr algn="l"/>
            <a:r>
              <a:rPr lang="en-US" sz="900" b="1" i="0" u="none" strike="noStrike" dirty="0">
                <a:solidFill>
                  <a:schemeClr val="bg1"/>
                </a:solidFill>
                <a:effectLst/>
                <a:latin typeface="Arial" panose="020B0604020202020204" pitchFamily="34" charset="0"/>
              </a:rPr>
              <a:t>CDC Acknowledgement</a:t>
            </a:r>
          </a:p>
          <a:p>
            <a:pPr marL="0" algn="l">
              <a:spcBef>
                <a:spcPts val="0"/>
              </a:spcBef>
              <a:spcAft>
                <a:spcPts val="0"/>
              </a:spcAft>
            </a:pPr>
            <a:r>
              <a:rPr lang="en-US" sz="900" b="0" i="0" u="none" strike="noStrike" dirty="0">
                <a:solidFill>
                  <a:schemeClr val="bg1"/>
                </a:solidFill>
                <a:effectLst/>
                <a:latin typeface="Arial" panose="020B0604020202020204" pitchFamily="34" charset="0"/>
              </a:rPr>
              <a:t>This project was funded in part by a collaborative agreement with the Centers for Disease Control and Prevention (CDC) — </a:t>
            </a:r>
            <a:r>
              <a:rPr lang="en-US" sz="900" b="0" i="0" u="none" strike="noStrike" dirty="0" err="1">
                <a:solidFill>
                  <a:schemeClr val="bg1"/>
                </a:solidFill>
                <a:effectLst/>
                <a:latin typeface="Arial" panose="020B0604020202020204" pitchFamily="34" charset="0"/>
              </a:rPr>
              <a:t>CoAg</a:t>
            </a:r>
            <a:r>
              <a:rPr lang="en-US" sz="900" b="0" i="0" u="none" strike="noStrike" dirty="0">
                <a:solidFill>
                  <a:schemeClr val="bg1"/>
                </a:solidFill>
                <a:effectLst/>
                <a:latin typeface="Arial" panose="020B0604020202020204" pitchFamily="34" charset="0"/>
              </a:rPr>
              <a:t> number 1 NU50CK000576-01-00. The CDC is an agency within the Department of Health and Human Services (HHS). Contents of this resource do not necessarily represent the CDC or HHS, and should not be considered an endorsement by the Federal Government.</a:t>
            </a:r>
          </a:p>
        </p:txBody>
      </p:sp>
      <p:sp>
        <p:nvSpPr>
          <p:cNvPr id="17" name="Holder 6">
            <a:extLst>
              <a:ext uri="{FF2B5EF4-FFF2-40B4-BE49-F238E27FC236}">
                <a16:creationId xmlns:a16="http://schemas.microsoft.com/office/drawing/2014/main" id="{63EAD4EB-3B8F-424E-8F89-EEDA1A967AD8}"/>
              </a:ext>
            </a:extLst>
          </p:cNvPr>
          <p:cNvSpPr>
            <a:spLocks noGrp="1"/>
          </p:cNvSpPr>
          <p:nvPr>
            <p:ph type="sldNum" sz="quarter" idx="7"/>
          </p:nvPr>
        </p:nvSpPr>
        <p:spPr>
          <a:xfrm>
            <a:off x="11620657" y="6477000"/>
            <a:ext cx="266543" cy="184666"/>
          </a:xfrm>
          <a:prstGeom prst="rect">
            <a:avLst/>
          </a:prstGeom>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Tree>
    <p:extLst>
      <p:ext uri="{BB962C8B-B14F-4D97-AF65-F5344CB8AC3E}">
        <p14:creationId xmlns:p14="http://schemas.microsoft.com/office/powerpoint/2010/main" val="11058265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1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34162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502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C_Primary Title and Content_Green">
    <p:spTree>
      <p:nvGrpSpPr>
        <p:cNvPr id="1" name=""/>
        <p:cNvGrpSpPr/>
        <p:nvPr/>
      </p:nvGrpSpPr>
      <p:grpSpPr>
        <a:xfrm>
          <a:off x="0" y="0"/>
          <a:ext cx="0" cy="0"/>
          <a:chOff x="0" y="0"/>
          <a:chExt cx="0" cy="0"/>
        </a:xfrm>
      </p:grpSpPr>
      <p:sp>
        <p:nvSpPr>
          <p:cNvPr id="2" name="Holder 2"/>
          <p:cNvSpPr>
            <a:spLocks noGrp="1"/>
          </p:cNvSpPr>
          <p:nvPr>
            <p:ph type="title"/>
          </p:nvPr>
        </p:nvSpPr>
        <p:spPr>
          <a:xfrm>
            <a:off x="444500" y="389657"/>
            <a:ext cx="11303000" cy="777136"/>
          </a:xfrm>
          <a:prstGeom prst="rect">
            <a:avLst/>
          </a:prstGeom>
        </p:spPr>
        <p:txBody>
          <a:bodyPr lIns="0" tIns="0" rIns="0" bIns="0"/>
          <a:lstStyle>
            <a:lvl1pPr>
              <a:defRPr sz="5050" b="0" i="0">
                <a:solidFill>
                  <a:srgbClr val="00B3AA"/>
                </a:solidFill>
                <a:latin typeface="+mj-lt"/>
                <a:cs typeface="Roboto-Thin"/>
              </a:defRPr>
            </a:lvl1pPr>
          </a:lstStyle>
          <a:p>
            <a:endParaRPr dirty="0"/>
          </a:p>
        </p:txBody>
      </p:sp>
      <p:pic>
        <p:nvPicPr>
          <p:cNvPr id="7" name="Picture 6">
            <a:extLst>
              <a:ext uri="{FF2B5EF4-FFF2-40B4-BE49-F238E27FC236}">
                <a16:creationId xmlns:a16="http://schemas.microsoft.com/office/drawing/2014/main" id="{0260C7E6-BE08-5E48-A2EB-D4A988A2A9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2560"/>
            <a:ext cx="12192000" cy="867833"/>
          </a:xfrm>
          <a:prstGeom prst="rect">
            <a:avLst/>
          </a:prstGeom>
        </p:spPr>
      </p:pic>
      <p:sp>
        <p:nvSpPr>
          <p:cNvPr id="3" name="Holder 3"/>
          <p:cNvSpPr>
            <a:spLocks noGrp="1"/>
          </p:cNvSpPr>
          <p:nvPr>
            <p:ph type="body" idx="1"/>
          </p:nvPr>
        </p:nvSpPr>
        <p:spPr>
          <a:xfrm>
            <a:off x="444500" y="1524000"/>
            <a:ext cx="11303000" cy="276999"/>
          </a:xfrm>
        </p:spPr>
        <p:txBody>
          <a:bodyPr lIns="0" tIns="0" rIns="0" bIns="0"/>
          <a:lstStyle>
            <a:lvl1pPr>
              <a:defRPr b="0" i="0">
                <a:solidFill>
                  <a:srgbClr val="824099"/>
                </a:solidFill>
                <a:latin typeface="+mn-lt"/>
                <a:ea typeface="Roboto Medium" panose="02000000000000000000"/>
              </a:defRPr>
            </a:lvl1pPr>
          </a:lstStyle>
          <a:p>
            <a:endParaRPr dirty="0"/>
          </a:p>
        </p:txBody>
      </p:sp>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2132806"/>
            <a:ext cx="5638800" cy="276999"/>
          </a:xfrm>
        </p:spPr>
        <p:txBody>
          <a:bodyPr/>
          <a:lstStyle>
            <a:lvl1pPr>
              <a:defRPr sz="18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26" name="Picture 25">
            <a:extLst>
              <a:ext uri="{FF2B5EF4-FFF2-40B4-BE49-F238E27FC236}">
                <a16:creationId xmlns:a16="http://schemas.microsoft.com/office/drawing/2014/main" id="{0038CA67-8E87-8D46-8BC3-6C2EF491E35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80204" y="5612090"/>
            <a:ext cx="1963541" cy="1455293"/>
          </a:xfrm>
          <a:prstGeom prst="rect">
            <a:avLst/>
          </a:prstGeom>
        </p:spPr>
      </p:pic>
      <p:pic>
        <p:nvPicPr>
          <p:cNvPr id="30" name="Picture 29">
            <a:extLst>
              <a:ext uri="{FF2B5EF4-FFF2-40B4-BE49-F238E27FC236}">
                <a16:creationId xmlns:a16="http://schemas.microsoft.com/office/drawing/2014/main" id="{506391CC-CBFF-D04D-A4AF-34F175252E4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9473" y="6370270"/>
            <a:ext cx="1013527" cy="320462"/>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F76740FF-558C-AE4C-A51E-10D9DE47C0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264" y="5936353"/>
            <a:ext cx="5569911" cy="867833"/>
          </a:xfrm>
          <a:prstGeom prst="rect">
            <a:avLst/>
          </a:prstGeom>
        </p:spPr>
      </p:pic>
      <p:sp>
        <p:nvSpPr>
          <p:cNvPr id="11" name="Holder 6">
            <a:extLst>
              <a:ext uri="{FF2B5EF4-FFF2-40B4-BE49-F238E27FC236}">
                <a16:creationId xmlns:a16="http://schemas.microsoft.com/office/drawing/2014/main" id="{C790352F-5E9E-164F-B6F5-4C46355C4031}"/>
              </a:ext>
            </a:extLst>
          </p:cNvPr>
          <p:cNvSpPr>
            <a:spLocks noGrp="1"/>
          </p:cNvSpPr>
          <p:nvPr>
            <p:ph type="sldNum" sz="quarter" idx="7"/>
          </p:nvPr>
        </p:nvSpPr>
        <p:spPr>
          <a:xfrm>
            <a:off x="11620657" y="6477000"/>
            <a:ext cx="266543" cy="184666"/>
          </a:xfrm>
          <a:prstGeom prst="rect">
            <a:avLst/>
          </a:prstGeom>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Tree>
    <p:extLst>
      <p:ext uri="{BB962C8B-B14F-4D97-AF65-F5344CB8AC3E}">
        <p14:creationId xmlns:p14="http://schemas.microsoft.com/office/powerpoint/2010/main" val="107692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C_Primary Title and Content_Purple">
    <p:spTree>
      <p:nvGrpSpPr>
        <p:cNvPr id="1" name=""/>
        <p:cNvGrpSpPr/>
        <p:nvPr/>
      </p:nvGrpSpPr>
      <p:grpSpPr>
        <a:xfrm>
          <a:off x="0" y="0"/>
          <a:ext cx="0" cy="0"/>
          <a:chOff x="0" y="0"/>
          <a:chExt cx="0" cy="0"/>
        </a:xfrm>
      </p:grpSpPr>
      <p:sp>
        <p:nvSpPr>
          <p:cNvPr id="2" name="Holder 2"/>
          <p:cNvSpPr>
            <a:spLocks noGrp="1"/>
          </p:cNvSpPr>
          <p:nvPr>
            <p:ph type="title"/>
          </p:nvPr>
        </p:nvSpPr>
        <p:spPr>
          <a:xfrm>
            <a:off x="444500" y="389657"/>
            <a:ext cx="11303000" cy="777136"/>
          </a:xfrm>
          <a:prstGeom prst="rect">
            <a:avLst/>
          </a:prstGeom>
        </p:spPr>
        <p:txBody>
          <a:bodyPr lIns="0" tIns="0" rIns="0" bIns="0"/>
          <a:lstStyle>
            <a:lvl1pPr>
              <a:defRPr sz="5050" b="0" i="0">
                <a:solidFill>
                  <a:srgbClr val="824099"/>
                </a:solidFill>
                <a:latin typeface="+mj-lt"/>
                <a:cs typeface="Roboto-Thin"/>
              </a:defRPr>
            </a:lvl1pPr>
          </a:lstStyle>
          <a:p>
            <a:endParaRPr dirty="0"/>
          </a:p>
        </p:txBody>
      </p:sp>
      <p:pic>
        <p:nvPicPr>
          <p:cNvPr id="20" name="Picture 19">
            <a:extLst>
              <a:ext uri="{FF2B5EF4-FFF2-40B4-BE49-F238E27FC236}">
                <a16:creationId xmlns:a16="http://schemas.microsoft.com/office/drawing/2014/main" id="{F9159253-D572-174D-A990-8AC25216F90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6002560"/>
            <a:ext cx="12191995" cy="867833"/>
          </a:xfrm>
          <a:prstGeom prst="rect">
            <a:avLst/>
          </a:prstGeom>
        </p:spPr>
      </p:pic>
      <p:sp>
        <p:nvSpPr>
          <p:cNvPr id="3" name="Holder 3"/>
          <p:cNvSpPr>
            <a:spLocks noGrp="1"/>
          </p:cNvSpPr>
          <p:nvPr>
            <p:ph type="body" idx="1"/>
          </p:nvPr>
        </p:nvSpPr>
        <p:spPr>
          <a:xfrm>
            <a:off x="444500" y="1524000"/>
            <a:ext cx="113030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2132806"/>
            <a:ext cx="5638800" cy="276999"/>
          </a:xfrm>
        </p:spPr>
        <p:txBody>
          <a:bodyPr/>
          <a:lstStyle>
            <a:lvl1pPr>
              <a:defRPr sz="18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8" name="Picture 7">
            <a:extLst>
              <a:ext uri="{FF2B5EF4-FFF2-40B4-BE49-F238E27FC236}">
                <a16:creationId xmlns:a16="http://schemas.microsoft.com/office/drawing/2014/main" id="{87BD28BC-8251-5D43-993A-70F32421E19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80204" y="5612090"/>
            <a:ext cx="1963541" cy="1455294"/>
          </a:xfrm>
          <a:prstGeom prst="rect">
            <a:avLst/>
          </a:prstGeom>
        </p:spPr>
      </p:pic>
      <p:pic>
        <p:nvPicPr>
          <p:cNvPr id="25" name="Picture 24">
            <a:extLst>
              <a:ext uri="{FF2B5EF4-FFF2-40B4-BE49-F238E27FC236}">
                <a16:creationId xmlns:a16="http://schemas.microsoft.com/office/drawing/2014/main" id="{D973E205-37F5-2243-8835-89DADC3BD5E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9473" y="6370270"/>
            <a:ext cx="1013527" cy="320462"/>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A7D24C14-893C-4E4D-999C-0BB6C1055A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264" y="5936353"/>
            <a:ext cx="5569911" cy="867833"/>
          </a:xfrm>
          <a:prstGeom prst="rect">
            <a:avLst/>
          </a:prstGeom>
        </p:spPr>
      </p:pic>
      <p:sp>
        <p:nvSpPr>
          <p:cNvPr id="13" name="Holder 6">
            <a:extLst>
              <a:ext uri="{FF2B5EF4-FFF2-40B4-BE49-F238E27FC236}">
                <a16:creationId xmlns:a16="http://schemas.microsoft.com/office/drawing/2014/main" id="{B9C38C77-C58E-6B49-84E7-C18CE8FCC019}"/>
              </a:ext>
            </a:extLst>
          </p:cNvPr>
          <p:cNvSpPr>
            <a:spLocks noGrp="1"/>
          </p:cNvSpPr>
          <p:nvPr>
            <p:ph type="sldNum" sz="quarter" idx="7"/>
          </p:nvPr>
        </p:nvSpPr>
        <p:spPr>
          <a:xfrm>
            <a:off x="11620657" y="6477000"/>
            <a:ext cx="266543" cy="184666"/>
          </a:xfrm>
          <a:prstGeom prst="rect">
            <a:avLst/>
          </a:prstGeom>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Tree>
    <p:extLst>
      <p:ext uri="{BB962C8B-B14F-4D97-AF65-F5344CB8AC3E}">
        <p14:creationId xmlns:p14="http://schemas.microsoft.com/office/powerpoint/2010/main" val="102258639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1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VC_Divider Slide_Green">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00B3AA"/>
          </a:solidFill>
        </p:spPr>
        <p:txBody>
          <a:bodyPr wrap="square" lIns="0" tIns="0" rIns="0" bIns="0" rtlCol="0"/>
          <a:lstStyle/>
          <a:p>
            <a:endParaRPr/>
          </a:p>
        </p:txBody>
      </p:sp>
      <p:pic>
        <p:nvPicPr>
          <p:cNvPr id="11" name="Picture 10">
            <a:extLst>
              <a:ext uri="{FF2B5EF4-FFF2-40B4-BE49-F238E27FC236}">
                <a16:creationId xmlns:a16="http://schemas.microsoft.com/office/drawing/2014/main" id="{C9BE88AB-57A1-CF47-BAEB-90B978407E6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370320" y="1136566"/>
            <a:ext cx="7787118" cy="5771482"/>
          </a:xfrm>
          <a:prstGeom prst="rect">
            <a:avLst/>
          </a:prstGeom>
        </p:spPr>
      </p:pic>
      <p:sp>
        <p:nvSpPr>
          <p:cNvPr id="4" name="Holder 4"/>
          <p:cNvSpPr>
            <a:spLocks noGrp="1"/>
          </p:cNvSpPr>
          <p:nvPr>
            <p:ph type="sldNum" sz="quarter" idx="7"/>
          </p:nvPr>
        </p:nvSpPr>
        <p:spPr>
          <a:xfrm>
            <a:off x="11620657" y="6404186"/>
            <a:ext cx="266543" cy="184666"/>
          </a:xfrm>
          <a:prstGeom prst="rect">
            <a:avLst/>
          </a:prstGeom>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500" y="2286000"/>
            <a:ext cx="5956300" cy="777136"/>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6032500" cy="276999"/>
          </a:xfrm>
        </p:spPr>
        <p:txBody>
          <a:bodyPr lIns="0" tIns="0" rIns="0" bIns="0"/>
          <a:lstStyle>
            <a:lvl1pPr>
              <a:defRPr b="0" i="0">
                <a:solidFill>
                  <a:srgbClr val="824099"/>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5638800" cy="276999"/>
          </a:xfrm>
        </p:spPr>
        <p:txBody>
          <a:bodyPr/>
          <a:lstStyle>
            <a:lvl1pPr>
              <a:defRPr sz="18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EC7EE8C6-FB05-8044-8D4D-DA261F90EB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5677984"/>
            <a:ext cx="1214706" cy="38480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EAAD0EE9-1782-E24A-8B2D-9B53EDD5DC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5870386"/>
            <a:ext cx="5569911" cy="867833"/>
          </a:xfrm>
          <a:prstGeom prst="rect">
            <a:avLst/>
          </a:prstGeom>
        </p:spPr>
      </p:pic>
    </p:spTree>
    <p:extLst>
      <p:ext uri="{BB962C8B-B14F-4D97-AF65-F5344CB8AC3E}">
        <p14:creationId xmlns:p14="http://schemas.microsoft.com/office/powerpoint/2010/main" val="234624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VC_Divider Slide_Purpl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B38DC0"/>
          </a:solidFill>
        </p:spPr>
        <p:txBody>
          <a:bodyPr wrap="square" lIns="0" tIns="0" rIns="0" bIns="0" rtlCol="0"/>
          <a:lstStyle/>
          <a:p>
            <a:endParaRPr/>
          </a:p>
        </p:txBody>
      </p:sp>
      <p:pic>
        <p:nvPicPr>
          <p:cNvPr id="11" name="Picture 10">
            <a:extLst>
              <a:ext uri="{FF2B5EF4-FFF2-40B4-BE49-F238E27FC236}">
                <a16:creationId xmlns:a16="http://schemas.microsoft.com/office/drawing/2014/main" id="{C9BE88AB-57A1-CF47-BAEB-90B978407E6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370320" y="1136566"/>
            <a:ext cx="7787118" cy="5771481"/>
          </a:xfrm>
          <a:prstGeom prst="rect">
            <a:avLst/>
          </a:prstGeom>
        </p:spPr>
      </p:pic>
      <p:sp>
        <p:nvSpPr>
          <p:cNvPr id="4" name="Holder 4"/>
          <p:cNvSpPr>
            <a:spLocks noGrp="1"/>
          </p:cNvSpPr>
          <p:nvPr>
            <p:ph type="sldNum" sz="quarter" idx="7"/>
          </p:nvPr>
        </p:nvSpPr>
        <p:spPr>
          <a:xfrm>
            <a:off x="11620657" y="6404186"/>
            <a:ext cx="266543" cy="184666"/>
          </a:xfrm>
          <a:prstGeom prst="rect">
            <a:avLst/>
          </a:prstGeom>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500" y="2286000"/>
            <a:ext cx="5956300" cy="777136"/>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6032500" cy="276999"/>
          </a:xfrm>
        </p:spPr>
        <p:txBody>
          <a:bodyPr lIns="0" tIns="0" rIns="0" bIns="0"/>
          <a:lstStyle>
            <a:lvl1pPr>
              <a:defRPr b="0" i="0">
                <a:solidFill>
                  <a:srgbClr val="824099"/>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5638800" cy="276999"/>
          </a:xfrm>
        </p:spPr>
        <p:txBody>
          <a:bodyPr/>
          <a:lstStyle>
            <a:lvl1pPr>
              <a:defRPr sz="18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16E61FC1-110E-4748-8E99-0FAC2832E4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5677984"/>
            <a:ext cx="1214706" cy="38480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FC72BDAB-09B5-574D-87D2-67A15D6EA6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5870386"/>
            <a:ext cx="5569911" cy="867833"/>
          </a:xfrm>
          <a:prstGeom prst="rect">
            <a:avLst/>
          </a:prstGeom>
        </p:spPr>
      </p:pic>
    </p:spTree>
    <p:extLst>
      <p:ext uri="{BB962C8B-B14F-4D97-AF65-F5344CB8AC3E}">
        <p14:creationId xmlns:p14="http://schemas.microsoft.com/office/powerpoint/2010/main" val="219039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vider Slide_Green_With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F50B6F-94EA-1748-AD42-BB5AB1BC99C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dirty="0"/>
          </a:p>
        </p:txBody>
      </p:sp>
      <p:pic>
        <p:nvPicPr>
          <p:cNvPr id="6" name="Picture 5">
            <a:extLst>
              <a:ext uri="{FF2B5EF4-FFF2-40B4-BE49-F238E27FC236}">
                <a16:creationId xmlns:a16="http://schemas.microsoft.com/office/drawing/2014/main" id="{47AF060E-46B5-DF4A-8470-4003C7B596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581400" y="4267200"/>
            <a:ext cx="4403838" cy="3263938"/>
          </a:xfrm>
          <a:prstGeom prst="rect">
            <a:avLst/>
          </a:prstGeom>
        </p:spPr>
      </p:pic>
      <p:sp>
        <p:nvSpPr>
          <p:cNvPr id="10" name="Holder 3">
            <a:extLst>
              <a:ext uri="{FF2B5EF4-FFF2-40B4-BE49-F238E27FC236}">
                <a16:creationId xmlns:a16="http://schemas.microsoft.com/office/drawing/2014/main" id="{20E80727-2347-6142-84F3-ED310A8CC3B8}"/>
              </a:ext>
            </a:extLst>
          </p:cNvPr>
          <p:cNvSpPr>
            <a:spLocks noGrp="1"/>
          </p:cNvSpPr>
          <p:nvPr>
            <p:ph type="body" idx="1"/>
          </p:nvPr>
        </p:nvSpPr>
        <p:spPr>
          <a:xfrm>
            <a:off x="381000" y="3883808"/>
            <a:ext cx="6032500" cy="276999"/>
          </a:xfrm>
        </p:spPr>
        <p:txBody>
          <a:bodyPr lIns="0" tIns="0" rIns="0" bIns="0"/>
          <a:lstStyle>
            <a:lvl1pPr>
              <a:defRPr b="0" i="0">
                <a:solidFill>
                  <a:srgbClr val="824099"/>
                </a:solidFill>
                <a:latin typeface="+mn-lt"/>
                <a:ea typeface="Roboto Medium" panose="02000000000000000000"/>
              </a:defRPr>
            </a:lvl1pPr>
          </a:lstStyle>
          <a:p>
            <a:endParaRPr dirty="0"/>
          </a:p>
        </p:txBody>
      </p:sp>
      <p:sp>
        <p:nvSpPr>
          <p:cNvPr id="11" name="Text Placeholder 9">
            <a:extLst>
              <a:ext uri="{FF2B5EF4-FFF2-40B4-BE49-F238E27FC236}">
                <a16:creationId xmlns:a16="http://schemas.microsoft.com/office/drawing/2014/main" id="{C94357C4-96D4-AE4F-90C0-0B4EE3359FF2}"/>
              </a:ext>
            </a:extLst>
          </p:cNvPr>
          <p:cNvSpPr>
            <a:spLocks noGrp="1"/>
          </p:cNvSpPr>
          <p:nvPr>
            <p:ph type="body" sz="quarter" idx="10"/>
          </p:nvPr>
        </p:nvSpPr>
        <p:spPr>
          <a:xfrm>
            <a:off x="393700" y="4493408"/>
            <a:ext cx="2806700" cy="1907392"/>
          </a:xfrm>
        </p:spPr>
        <p:txBody>
          <a:bodyPr/>
          <a:lstStyle>
            <a:lvl1pPr>
              <a:defRPr sz="18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A09C6A52-F37C-8C4A-B1E0-CC3794CD85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0" y="304533"/>
            <a:ext cx="963842" cy="305333"/>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C3A16C25-9A10-D64B-948A-590E0894217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8600" y="467424"/>
            <a:ext cx="4419600" cy="688606"/>
          </a:xfrm>
          <a:prstGeom prst="rect">
            <a:avLst/>
          </a:prstGeom>
        </p:spPr>
      </p:pic>
    </p:spTree>
    <p:extLst>
      <p:ext uri="{BB962C8B-B14F-4D97-AF65-F5344CB8AC3E}">
        <p14:creationId xmlns:p14="http://schemas.microsoft.com/office/powerpoint/2010/main" val="4872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_Purple_With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F50B6F-94EA-1748-AD42-BB5AB1BC99C6}"/>
              </a:ext>
            </a:extLst>
          </p:cNvPr>
          <p:cNvSpPr/>
          <p:nvPr userDrawn="1"/>
        </p:nvSpPr>
        <p:spPr>
          <a:xfrm>
            <a:off x="0" y="0"/>
            <a:ext cx="12192000" cy="68580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dirty="0"/>
          </a:p>
        </p:txBody>
      </p:sp>
      <p:pic>
        <p:nvPicPr>
          <p:cNvPr id="6" name="Picture 5">
            <a:extLst>
              <a:ext uri="{FF2B5EF4-FFF2-40B4-BE49-F238E27FC236}">
                <a16:creationId xmlns:a16="http://schemas.microsoft.com/office/drawing/2014/main" id="{409BA03D-B91E-4944-B24F-04633D86656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581400" y="4267200"/>
            <a:ext cx="4403838" cy="3263937"/>
          </a:xfrm>
          <a:prstGeom prst="rect">
            <a:avLst/>
          </a:prstGeom>
        </p:spPr>
      </p:pic>
      <p:sp>
        <p:nvSpPr>
          <p:cNvPr id="10" name="Holder 3">
            <a:extLst>
              <a:ext uri="{FF2B5EF4-FFF2-40B4-BE49-F238E27FC236}">
                <a16:creationId xmlns:a16="http://schemas.microsoft.com/office/drawing/2014/main" id="{DAB0083D-15F2-8549-82F5-5F7E78263F5E}"/>
              </a:ext>
            </a:extLst>
          </p:cNvPr>
          <p:cNvSpPr>
            <a:spLocks noGrp="1"/>
          </p:cNvSpPr>
          <p:nvPr>
            <p:ph type="body" idx="1"/>
          </p:nvPr>
        </p:nvSpPr>
        <p:spPr>
          <a:xfrm>
            <a:off x="381000" y="3883808"/>
            <a:ext cx="6032500" cy="276999"/>
          </a:xfrm>
        </p:spPr>
        <p:txBody>
          <a:bodyPr lIns="0" tIns="0" rIns="0" bIns="0"/>
          <a:lstStyle>
            <a:lvl1pPr>
              <a:defRPr b="0" i="0">
                <a:solidFill>
                  <a:srgbClr val="824099"/>
                </a:solidFill>
                <a:latin typeface="+mn-lt"/>
                <a:ea typeface="Roboto Medium" panose="02000000000000000000"/>
              </a:defRPr>
            </a:lvl1pPr>
          </a:lstStyle>
          <a:p>
            <a:endParaRPr dirty="0"/>
          </a:p>
        </p:txBody>
      </p:sp>
      <p:sp>
        <p:nvSpPr>
          <p:cNvPr id="11" name="Text Placeholder 9">
            <a:extLst>
              <a:ext uri="{FF2B5EF4-FFF2-40B4-BE49-F238E27FC236}">
                <a16:creationId xmlns:a16="http://schemas.microsoft.com/office/drawing/2014/main" id="{F292668D-F0A9-F240-81D5-EB8C2DCF7853}"/>
              </a:ext>
            </a:extLst>
          </p:cNvPr>
          <p:cNvSpPr>
            <a:spLocks noGrp="1"/>
          </p:cNvSpPr>
          <p:nvPr>
            <p:ph type="body" sz="quarter" idx="10"/>
          </p:nvPr>
        </p:nvSpPr>
        <p:spPr>
          <a:xfrm>
            <a:off x="393700" y="4493408"/>
            <a:ext cx="2806700" cy="1907392"/>
          </a:xfrm>
        </p:spPr>
        <p:txBody>
          <a:bodyPr/>
          <a:lstStyle>
            <a:lvl1pPr>
              <a:defRPr sz="18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13" name="Picture 12" descr="Logo&#10;&#10;Description automatically generated">
            <a:extLst>
              <a:ext uri="{FF2B5EF4-FFF2-40B4-BE49-F238E27FC236}">
                <a16:creationId xmlns:a16="http://schemas.microsoft.com/office/drawing/2014/main" id="{504C6DDE-03CC-3C4D-AC56-D562E556F1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0" y="304533"/>
            <a:ext cx="963842" cy="305333"/>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DB3306B8-221D-DE47-8A30-083E85FB32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8600" y="467424"/>
            <a:ext cx="4419600" cy="688606"/>
          </a:xfrm>
          <a:prstGeom prst="rect">
            <a:avLst/>
          </a:prstGeom>
        </p:spPr>
      </p:pic>
    </p:spTree>
    <p:extLst>
      <p:ext uri="{BB962C8B-B14F-4D97-AF65-F5344CB8AC3E}">
        <p14:creationId xmlns:p14="http://schemas.microsoft.com/office/powerpoint/2010/main" val="104387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VC_Primary with Image_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2971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4662900"/>
            <a:ext cx="4648200" cy="923330"/>
          </a:xfrm>
        </p:spPr>
        <p:txBody>
          <a:bodyPr/>
          <a:lstStyle>
            <a:lvl1pPr>
              <a:defRPr sz="1200" b="0" i="0">
                <a:latin typeface="+mn-lt"/>
                <a:ea typeface="Roboto" panose="02000000000000000000" pitchFamily="2" charset="0"/>
                <a:cs typeface="Roboto" panose="02000000000000000000" pitchFamily="2" charset="0"/>
              </a:defRPr>
            </a:lvl1pPr>
            <a:lvl2pPr>
              <a:defRPr sz="1200" b="0" i="0">
                <a:latin typeface="+mn-lt"/>
                <a:ea typeface="Roboto" panose="02000000000000000000" pitchFamily="2" charset="0"/>
                <a:cs typeface="Roboto" panose="02000000000000000000" pitchFamily="2" charset="0"/>
              </a:defRPr>
            </a:lvl2pPr>
            <a:lvl3pPr>
              <a:defRPr sz="1200" b="0" i="0">
                <a:latin typeface="+mn-lt"/>
                <a:ea typeface="Roboto" panose="02000000000000000000" pitchFamily="2" charset="0"/>
                <a:cs typeface="Roboto" panose="02000000000000000000" pitchFamily="2" charset="0"/>
              </a:defRPr>
            </a:lvl3pPr>
            <a:lvl4pPr>
              <a:defRPr sz="1200" b="0" i="0">
                <a:latin typeface="+mn-lt"/>
                <a:ea typeface="Roboto" panose="02000000000000000000" pitchFamily="2" charset="0"/>
                <a:cs typeface="Roboto" panose="02000000000000000000" pitchFamily="2" charset="0"/>
              </a:defRPr>
            </a:lvl4pPr>
            <a:lvl5pPr>
              <a:defRPr sz="1200" b="0" i="0">
                <a:latin typeface="+mn-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Holder 2">
            <a:extLst>
              <a:ext uri="{FF2B5EF4-FFF2-40B4-BE49-F238E27FC236}">
                <a16:creationId xmlns:a16="http://schemas.microsoft.com/office/drawing/2014/main" id="{5DE6A025-833B-5646-9A1C-FF6A010CBF66}"/>
              </a:ext>
            </a:extLst>
          </p:cNvPr>
          <p:cNvSpPr>
            <a:spLocks noGrp="1"/>
          </p:cNvSpPr>
          <p:nvPr>
            <p:ph type="title"/>
          </p:nvPr>
        </p:nvSpPr>
        <p:spPr>
          <a:xfrm>
            <a:off x="444500" y="389657"/>
            <a:ext cx="11303000" cy="777136"/>
          </a:xfrm>
          <a:prstGeom prst="rect">
            <a:avLst/>
          </a:prstGeom>
        </p:spPr>
        <p:txBody>
          <a:bodyPr lIns="0" tIns="0" rIns="0" bIns="0"/>
          <a:lstStyle>
            <a:lvl1pPr>
              <a:defRPr sz="5050" b="0" i="0">
                <a:solidFill>
                  <a:srgbClr val="00B3AA"/>
                </a:solidFill>
                <a:latin typeface="+mj-lt"/>
                <a:cs typeface="Roboto-Thin"/>
              </a:defRPr>
            </a:lvl1pPr>
          </a:lstStyle>
          <a:p>
            <a:endParaRPr dirty="0"/>
          </a:p>
        </p:txBody>
      </p:sp>
      <p:sp>
        <p:nvSpPr>
          <p:cNvPr id="20" name="Holder 3">
            <a:extLst>
              <a:ext uri="{FF2B5EF4-FFF2-40B4-BE49-F238E27FC236}">
                <a16:creationId xmlns:a16="http://schemas.microsoft.com/office/drawing/2014/main" id="{CABC1DCF-8384-B246-9B9E-DDA1BE8FB597}"/>
              </a:ext>
            </a:extLst>
          </p:cNvPr>
          <p:cNvSpPr>
            <a:spLocks noGrp="1"/>
          </p:cNvSpPr>
          <p:nvPr>
            <p:ph type="body" idx="1"/>
          </p:nvPr>
        </p:nvSpPr>
        <p:spPr>
          <a:xfrm>
            <a:off x="444500" y="1524000"/>
            <a:ext cx="5651500" cy="276999"/>
          </a:xfrm>
        </p:spPr>
        <p:txBody>
          <a:bodyPr lIns="0" tIns="0" rIns="0" bIns="0"/>
          <a:lstStyle>
            <a:lvl1pPr>
              <a:defRPr b="0" i="0">
                <a:solidFill>
                  <a:srgbClr val="824099"/>
                </a:solidFill>
                <a:latin typeface="+mn-lt"/>
                <a:ea typeface="Roboto Medium" panose="02000000000000000000"/>
              </a:defRPr>
            </a:lvl1pPr>
          </a:lstStyle>
          <a:p>
            <a:endParaRPr dirty="0"/>
          </a:p>
        </p:txBody>
      </p:sp>
      <p:sp>
        <p:nvSpPr>
          <p:cNvPr id="21" name="Text Placeholder 9">
            <a:extLst>
              <a:ext uri="{FF2B5EF4-FFF2-40B4-BE49-F238E27FC236}">
                <a16:creationId xmlns:a16="http://schemas.microsoft.com/office/drawing/2014/main" id="{957CEFAD-C651-A44F-8A93-39141F1A1924}"/>
              </a:ext>
            </a:extLst>
          </p:cNvPr>
          <p:cNvSpPr>
            <a:spLocks noGrp="1"/>
          </p:cNvSpPr>
          <p:nvPr>
            <p:ph type="body" sz="quarter" idx="10"/>
          </p:nvPr>
        </p:nvSpPr>
        <p:spPr>
          <a:xfrm>
            <a:off x="457200" y="2132806"/>
            <a:ext cx="5638800" cy="276999"/>
          </a:xfrm>
        </p:spPr>
        <p:txBody>
          <a:bodyPr/>
          <a:lstStyle>
            <a:lvl1pPr>
              <a:defRPr sz="18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22" name="Picture 21">
            <a:extLst>
              <a:ext uri="{FF2B5EF4-FFF2-40B4-BE49-F238E27FC236}">
                <a16:creationId xmlns:a16="http://schemas.microsoft.com/office/drawing/2014/main" id="{D84A1F7C-6964-BB43-8FFD-69C52275DD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2560"/>
            <a:ext cx="12192000" cy="867833"/>
          </a:xfrm>
          <a:prstGeom prst="rect">
            <a:avLst/>
          </a:prstGeom>
        </p:spPr>
      </p:pic>
      <p:pic>
        <p:nvPicPr>
          <p:cNvPr id="24" name="Picture 23">
            <a:extLst>
              <a:ext uri="{FF2B5EF4-FFF2-40B4-BE49-F238E27FC236}">
                <a16:creationId xmlns:a16="http://schemas.microsoft.com/office/drawing/2014/main" id="{5C0D628E-A9DE-6A46-BA8C-AF4E309CA86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80204" y="5612090"/>
            <a:ext cx="1963541" cy="1455293"/>
          </a:xfrm>
          <a:prstGeom prst="rect">
            <a:avLst/>
          </a:prstGeom>
        </p:spPr>
      </p:pic>
      <p:pic>
        <p:nvPicPr>
          <p:cNvPr id="27" name="Picture 26">
            <a:extLst>
              <a:ext uri="{FF2B5EF4-FFF2-40B4-BE49-F238E27FC236}">
                <a16:creationId xmlns:a16="http://schemas.microsoft.com/office/drawing/2014/main" id="{FB0CB215-2682-F341-B710-1DA56BBEBCF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9473" y="6370270"/>
            <a:ext cx="1013527" cy="320462"/>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7112726C-6EF9-384E-A862-085A0C0B71D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264" y="5936353"/>
            <a:ext cx="5569911" cy="867833"/>
          </a:xfrm>
          <a:prstGeom prst="rect">
            <a:avLst/>
          </a:prstGeom>
        </p:spPr>
      </p:pic>
      <p:sp>
        <p:nvSpPr>
          <p:cNvPr id="15" name="Holder 6">
            <a:extLst>
              <a:ext uri="{FF2B5EF4-FFF2-40B4-BE49-F238E27FC236}">
                <a16:creationId xmlns:a16="http://schemas.microsoft.com/office/drawing/2014/main" id="{4669D590-4A2B-644B-A030-B81433B385CA}"/>
              </a:ext>
            </a:extLst>
          </p:cNvPr>
          <p:cNvSpPr>
            <a:spLocks noGrp="1"/>
          </p:cNvSpPr>
          <p:nvPr>
            <p:ph type="sldNum" sz="quarter" idx="7"/>
          </p:nvPr>
        </p:nvSpPr>
        <p:spPr>
          <a:xfrm>
            <a:off x="11620657" y="6477000"/>
            <a:ext cx="266543" cy="184666"/>
          </a:xfrm>
          <a:prstGeom prst="rect">
            <a:avLst/>
          </a:prstGeom>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Tree>
    <p:extLst>
      <p:ext uri="{BB962C8B-B14F-4D97-AF65-F5344CB8AC3E}">
        <p14:creationId xmlns:p14="http://schemas.microsoft.com/office/powerpoint/2010/main" val="7903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VC_Primary with Image_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2971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4662900"/>
            <a:ext cx="4648200" cy="923330"/>
          </a:xfrm>
        </p:spPr>
        <p:txBody>
          <a:bodyPr/>
          <a:lstStyle>
            <a:lvl1pPr>
              <a:defRPr sz="1200" b="0" i="0">
                <a:latin typeface="+mn-lt"/>
                <a:ea typeface="Roboto" panose="02000000000000000000" pitchFamily="2" charset="0"/>
                <a:cs typeface="Roboto" panose="02000000000000000000" pitchFamily="2" charset="0"/>
              </a:defRPr>
            </a:lvl1pPr>
            <a:lvl2pPr>
              <a:defRPr sz="1200" b="0" i="0">
                <a:latin typeface="+mn-lt"/>
                <a:ea typeface="Roboto" panose="02000000000000000000" pitchFamily="2" charset="0"/>
                <a:cs typeface="Roboto" panose="02000000000000000000" pitchFamily="2" charset="0"/>
              </a:defRPr>
            </a:lvl2pPr>
            <a:lvl3pPr>
              <a:defRPr sz="1200" b="0" i="0">
                <a:latin typeface="+mn-lt"/>
                <a:ea typeface="Roboto" panose="02000000000000000000" pitchFamily="2" charset="0"/>
                <a:cs typeface="Roboto" panose="02000000000000000000" pitchFamily="2" charset="0"/>
              </a:defRPr>
            </a:lvl3pPr>
            <a:lvl4pPr>
              <a:defRPr sz="1200" b="0" i="0">
                <a:latin typeface="+mn-lt"/>
                <a:ea typeface="Roboto" panose="02000000000000000000" pitchFamily="2" charset="0"/>
                <a:cs typeface="Roboto" panose="02000000000000000000" pitchFamily="2" charset="0"/>
              </a:defRPr>
            </a:lvl4pPr>
            <a:lvl5pPr>
              <a:defRPr sz="1200" b="0" i="0">
                <a:latin typeface="+mn-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Holder 2">
            <a:extLst>
              <a:ext uri="{FF2B5EF4-FFF2-40B4-BE49-F238E27FC236}">
                <a16:creationId xmlns:a16="http://schemas.microsoft.com/office/drawing/2014/main" id="{5DE6A025-833B-5646-9A1C-FF6A010CBF66}"/>
              </a:ext>
            </a:extLst>
          </p:cNvPr>
          <p:cNvSpPr>
            <a:spLocks noGrp="1"/>
          </p:cNvSpPr>
          <p:nvPr>
            <p:ph type="title"/>
          </p:nvPr>
        </p:nvSpPr>
        <p:spPr>
          <a:xfrm>
            <a:off x="444500" y="389657"/>
            <a:ext cx="11303000" cy="777136"/>
          </a:xfrm>
          <a:prstGeom prst="rect">
            <a:avLst/>
          </a:prstGeom>
        </p:spPr>
        <p:txBody>
          <a:bodyPr lIns="0" tIns="0" rIns="0" bIns="0"/>
          <a:lstStyle>
            <a:lvl1pPr>
              <a:defRPr sz="5050" b="0" i="0">
                <a:solidFill>
                  <a:srgbClr val="824099"/>
                </a:solidFill>
                <a:latin typeface="+mj-lt"/>
                <a:cs typeface="Roboto-Thin"/>
              </a:defRPr>
            </a:lvl1pPr>
          </a:lstStyle>
          <a:p>
            <a:endParaRPr dirty="0"/>
          </a:p>
        </p:txBody>
      </p:sp>
      <p:sp>
        <p:nvSpPr>
          <p:cNvPr id="20" name="Holder 3">
            <a:extLst>
              <a:ext uri="{FF2B5EF4-FFF2-40B4-BE49-F238E27FC236}">
                <a16:creationId xmlns:a16="http://schemas.microsoft.com/office/drawing/2014/main" id="{CABC1DCF-8384-B246-9B9E-DDA1BE8FB597}"/>
              </a:ext>
            </a:extLst>
          </p:cNvPr>
          <p:cNvSpPr>
            <a:spLocks noGrp="1"/>
          </p:cNvSpPr>
          <p:nvPr>
            <p:ph type="body" idx="1"/>
          </p:nvPr>
        </p:nvSpPr>
        <p:spPr>
          <a:xfrm>
            <a:off x="444500" y="1524000"/>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21" name="Text Placeholder 9">
            <a:extLst>
              <a:ext uri="{FF2B5EF4-FFF2-40B4-BE49-F238E27FC236}">
                <a16:creationId xmlns:a16="http://schemas.microsoft.com/office/drawing/2014/main" id="{957CEFAD-C651-A44F-8A93-39141F1A1924}"/>
              </a:ext>
            </a:extLst>
          </p:cNvPr>
          <p:cNvSpPr>
            <a:spLocks noGrp="1"/>
          </p:cNvSpPr>
          <p:nvPr>
            <p:ph type="body" sz="quarter" idx="10"/>
          </p:nvPr>
        </p:nvSpPr>
        <p:spPr>
          <a:xfrm>
            <a:off x="457200" y="2132806"/>
            <a:ext cx="5638800" cy="276999"/>
          </a:xfrm>
        </p:spPr>
        <p:txBody>
          <a:bodyPr/>
          <a:lstStyle>
            <a:lvl1pPr>
              <a:defRPr sz="18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14" name="Picture 13">
            <a:extLst>
              <a:ext uri="{FF2B5EF4-FFF2-40B4-BE49-F238E27FC236}">
                <a16:creationId xmlns:a16="http://schemas.microsoft.com/office/drawing/2014/main" id="{6C19575E-A460-4C4F-909B-C18EE165855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6002560"/>
            <a:ext cx="12191995" cy="867833"/>
          </a:xfrm>
          <a:prstGeom prst="rect">
            <a:avLst/>
          </a:prstGeom>
        </p:spPr>
      </p:pic>
      <p:pic>
        <p:nvPicPr>
          <p:cNvPr id="24" name="Picture 23">
            <a:extLst>
              <a:ext uri="{FF2B5EF4-FFF2-40B4-BE49-F238E27FC236}">
                <a16:creationId xmlns:a16="http://schemas.microsoft.com/office/drawing/2014/main" id="{6B2D4514-5F76-D249-9A7D-9280CA8E0A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80204" y="5612090"/>
            <a:ext cx="1963540" cy="1455293"/>
          </a:xfrm>
          <a:prstGeom prst="rect">
            <a:avLst/>
          </a:prstGeom>
        </p:spPr>
      </p:pic>
      <p:pic>
        <p:nvPicPr>
          <p:cNvPr id="27" name="Picture 26">
            <a:extLst>
              <a:ext uri="{FF2B5EF4-FFF2-40B4-BE49-F238E27FC236}">
                <a16:creationId xmlns:a16="http://schemas.microsoft.com/office/drawing/2014/main" id="{814C3C49-3ECE-7446-8FB4-79E21DD9357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9473" y="6370270"/>
            <a:ext cx="1013527" cy="320462"/>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C1893551-7125-BF45-9EA2-14BA83F16A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264" y="5936353"/>
            <a:ext cx="5569911" cy="867833"/>
          </a:xfrm>
          <a:prstGeom prst="rect">
            <a:avLst/>
          </a:prstGeom>
        </p:spPr>
      </p:pic>
      <p:sp>
        <p:nvSpPr>
          <p:cNvPr id="16" name="Holder 6">
            <a:extLst>
              <a:ext uri="{FF2B5EF4-FFF2-40B4-BE49-F238E27FC236}">
                <a16:creationId xmlns:a16="http://schemas.microsoft.com/office/drawing/2014/main" id="{2F442B34-D038-DB41-924E-79F8C29CB692}"/>
              </a:ext>
            </a:extLst>
          </p:cNvPr>
          <p:cNvSpPr>
            <a:spLocks noGrp="1"/>
          </p:cNvSpPr>
          <p:nvPr>
            <p:ph type="sldNum" sz="quarter" idx="7"/>
          </p:nvPr>
        </p:nvSpPr>
        <p:spPr>
          <a:xfrm>
            <a:off x="11620657" y="6477000"/>
            <a:ext cx="266543" cy="184666"/>
          </a:xfrm>
          <a:prstGeom prst="rect">
            <a:avLst/>
          </a:prstGeom>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Tree>
    <p:extLst>
      <p:ext uri="{BB962C8B-B14F-4D97-AF65-F5344CB8AC3E}">
        <p14:creationId xmlns:p14="http://schemas.microsoft.com/office/powerpoint/2010/main" val="425819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3185938"/>
            <a:ext cx="11303000" cy="2346960"/>
          </a:xfrm>
          <a:prstGeom prst="rect">
            <a:avLst/>
          </a:prstGeom>
        </p:spPr>
        <p:txBody>
          <a:bodyPr wrap="square" lIns="0" tIns="0" rIns="0" bIns="0">
            <a:spAutoFit/>
          </a:bodyPr>
          <a:lstStyle>
            <a:lvl1pPr>
              <a:defRPr b="0" i="0">
                <a:solidFill>
                  <a:schemeClr val="tx1"/>
                </a:solidFill>
              </a:defRPr>
            </a:lvl1pPr>
          </a:lstStyle>
          <a:p>
            <a:endParaRPr dirty="0"/>
          </a:p>
        </p:txBody>
      </p:sp>
      <p:sp>
        <p:nvSpPr>
          <p:cNvPr id="8" name="Title Placeholder 7">
            <a:extLst>
              <a:ext uri="{FF2B5EF4-FFF2-40B4-BE49-F238E27FC236}">
                <a16:creationId xmlns:a16="http://schemas.microsoft.com/office/drawing/2014/main" id="{46F608F5-2E7A-4D9E-9782-2BD005263587}"/>
              </a:ext>
            </a:extLst>
          </p:cNvPr>
          <p:cNvSpPr>
            <a:spLocks noGrp="1"/>
          </p:cNvSpPr>
          <p:nvPr>
            <p:ph type="title"/>
          </p:nvPr>
        </p:nvSpPr>
        <p:spPr>
          <a:xfrm>
            <a:off x="381000" y="1447800"/>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2" name="Slide Number Placeholder 1">
            <a:extLst>
              <a:ext uri="{FF2B5EF4-FFF2-40B4-BE49-F238E27FC236}">
                <a16:creationId xmlns:a16="http://schemas.microsoft.com/office/drawing/2014/main" id="{0FEB2EDF-FC56-5D45-9D69-027C726DE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9581E-D771-474B-B730-77C877DCA9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71" r:id="rId2"/>
    <p:sldLayoutId id="2147483701" r:id="rId3"/>
    <p:sldLayoutId id="2147483675" r:id="rId4"/>
    <p:sldLayoutId id="2147483702" r:id="rId5"/>
    <p:sldLayoutId id="2147483669" r:id="rId6"/>
    <p:sldLayoutId id="2147483704" r:id="rId7"/>
    <p:sldLayoutId id="2147483683" r:id="rId8"/>
    <p:sldLayoutId id="2147483703" r:id="rId9"/>
    <p:sldLayoutId id="2147483705" r:id="rId10"/>
    <p:sldLayoutId id="2147483706" r:id="rId11"/>
    <p:sldLayoutId id="2147483711" r:id="rId12"/>
    <p:sldLayoutId id="2147483712" r:id="rId13"/>
  </p:sldLayoutIdLst>
  <p:hf hdr="0" ftr="0" dt="0"/>
  <p:txStyles>
    <p:titleStyle>
      <a:lvl1pPr>
        <a:defRPr lang="en-US" sz="5050" dirty="0" smtClean="0">
          <a:latin typeface="+mj-lt"/>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vaccines/vac-gen/evalwebs.htm" TargetMode="External"/><Relationship Id="rId2" Type="http://schemas.openxmlformats.org/officeDocument/2006/relationships/hyperlink" Target="https://www.cdc.gov/vaccines/vac-gen/additives.htm"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vaccines/communication-resources.html?Sort=Date%3A%3Adesc&amp;Topics=COVID-19" TargetMode="External"/><Relationship Id="rId2" Type="http://schemas.openxmlformats.org/officeDocument/2006/relationships/hyperlink" Target="https://www.cdc.gov/coronavirus/2019-ncov/vaccines/fact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97C0-13FB-12B6-93E3-58D1CC0C3FFA}"/>
              </a:ext>
            </a:extLst>
          </p:cNvPr>
          <p:cNvSpPr>
            <a:spLocks noGrp="1"/>
          </p:cNvSpPr>
          <p:nvPr>
            <p:ph type="title"/>
          </p:nvPr>
        </p:nvSpPr>
        <p:spPr/>
        <p:txBody>
          <a:bodyPr/>
          <a:lstStyle/>
          <a:p>
            <a:r>
              <a:rPr lang="en-US" b="1" dirty="0">
                <a:solidFill>
                  <a:srgbClr val="02B3AB"/>
                </a:solidFill>
              </a:rPr>
              <a:t>To Pharmacy Team Members</a:t>
            </a:r>
          </a:p>
        </p:txBody>
      </p:sp>
      <p:sp>
        <p:nvSpPr>
          <p:cNvPr id="3" name="Text Placeholder 2">
            <a:extLst>
              <a:ext uri="{FF2B5EF4-FFF2-40B4-BE49-F238E27FC236}">
                <a16:creationId xmlns:a16="http://schemas.microsoft.com/office/drawing/2014/main" id="{F0838A5D-6EFE-2BEC-5904-8EB3AD92D46D}"/>
              </a:ext>
            </a:extLst>
          </p:cNvPr>
          <p:cNvSpPr>
            <a:spLocks noGrp="1"/>
          </p:cNvSpPr>
          <p:nvPr>
            <p:ph type="body" idx="1"/>
          </p:nvPr>
        </p:nvSpPr>
        <p:spPr>
          <a:xfrm>
            <a:off x="444500" y="1524000"/>
            <a:ext cx="11303000" cy="3046988"/>
          </a:xfrm>
        </p:spPr>
        <p:txBody>
          <a:bodyPr/>
          <a:lstStyle/>
          <a:p>
            <a:r>
              <a:rPr lang="en-US" dirty="0"/>
              <a:t>We hope you can use this slide set as a starting point for making presentations in your community about the importance of vaccinations for COVID-19 and other vaccine-preventable diseases.  </a:t>
            </a:r>
          </a:p>
          <a:p>
            <a:endParaRPr lang="en-US" dirty="0"/>
          </a:p>
          <a:p>
            <a:r>
              <a:rPr lang="en-US" dirty="0"/>
              <a:t>Feel free to pick and choose slides that meet your local needs.</a:t>
            </a:r>
          </a:p>
          <a:p>
            <a:endParaRPr lang="en-US" dirty="0"/>
          </a:p>
          <a:p>
            <a:r>
              <a:rPr lang="en-US" dirty="0"/>
              <a:t>There are many slides here to consider for your presentation. You will probably want to use only 5 to 10 slides, depending on your audience. The most important thing for you to do is to make a few points that inspire confidence, rather than make a “data dump.”</a:t>
            </a:r>
          </a:p>
          <a:p>
            <a:endParaRPr lang="en-US" dirty="0"/>
          </a:p>
          <a:p>
            <a:r>
              <a:rPr lang="en-US" dirty="0"/>
              <a:t>Before your presentation, refresh your readiness to respond to questions and criticism with the many perspectives addressed at </a:t>
            </a:r>
            <a:r>
              <a:rPr lang="en-US" b="1" dirty="0" err="1"/>
              <a:t>vaccineconfident.pharmacist.com</a:t>
            </a:r>
            <a:r>
              <a:rPr lang="en-US" dirty="0"/>
              <a:t>.</a:t>
            </a:r>
          </a:p>
        </p:txBody>
      </p:sp>
      <p:sp>
        <p:nvSpPr>
          <p:cNvPr id="5" name="Slide Number Placeholder 4">
            <a:extLst>
              <a:ext uri="{FF2B5EF4-FFF2-40B4-BE49-F238E27FC236}">
                <a16:creationId xmlns:a16="http://schemas.microsoft.com/office/drawing/2014/main" id="{B90ECCD4-4E8C-7F11-0736-1D8AD809383E}"/>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1</a:t>
            </a:fld>
            <a:endParaRPr lang="en-US" dirty="0"/>
          </a:p>
        </p:txBody>
      </p:sp>
    </p:spTree>
    <p:extLst>
      <p:ext uri="{BB962C8B-B14F-4D97-AF65-F5344CB8AC3E}">
        <p14:creationId xmlns:p14="http://schemas.microsoft.com/office/powerpoint/2010/main" val="115516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145"/>
          <p:cNvSpPr>
            <a:spLocks noGrp="1"/>
          </p:cNvSpPr>
          <p:nvPr>
            <p:ph type="title"/>
          </p:nvPr>
        </p:nvSpPr>
        <p:spPr>
          <a:noFill/>
          <a:ln w="12700">
            <a:noFill/>
            <a:miter lim="800000"/>
          </a:ln>
          <a:effectLst/>
        </p:spPr>
        <p:txBody>
          <a:bodyPr wrap="square" lIns="90488" tIns="44450" rIns="90488" bIns="44450" anchor="ctr" anchorCtr="0">
            <a:noAutofit/>
          </a:bodyPr>
          <a:lstStyle>
            <a:lvl1pPr marL="0" indent="0" algn="ctr" defTabSz="914400" rtl="0" eaLnBrk="0" fontAlgn="base" hangingPunct="0">
              <a:lnSpc>
                <a:spcPct val="100000"/>
              </a:lnSpc>
              <a:spcBef>
                <a:spcPct val="0"/>
              </a:spcBef>
              <a:spcAft>
                <a:spcPct val="0"/>
              </a:spcAft>
              <a:buClrTx/>
              <a:buSzTx/>
              <a:buFontTx/>
              <a:buNone/>
              <a:defRPr kumimoji="0" lang="en-US" altLang="en-US" sz="4800" b="1" i="0" u="none" baseline="0">
                <a:solidFill>
                  <a:srgbClr val="FAFD00"/>
                </a:solidFill>
                <a:effectLst/>
                <a:latin typeface="Times New Roman" pitchFamily="18" charset="0"/>
                <a:ea typeface="Arial" pitchFamily="34" charset="0"/>
              </a:defRPr>
            </a:lvl1pPr>
          </a:lstStyle>
          <a:p>
            <a:pPr lvl="0"/>
            <a:r>
              <a:rPr dirty="0">
                <a:solidFill>
                  <a:srgbClr val="02B3AB"/>
                </a:solidFill>
                <a:latin typeface="+mn-lt"/>
              </a:rPr>
              <a:t>What Is a Vaccine?</a:t>
            </a:r>
          </a:p>
        </p:txBody>
      </p:sp>
      <p:sp>
        <p:nvSpPr>
          <p:cNvPr id="6147" name="Text Placeholder 6146"/>
          <p:cNvSpPr>
            <a:spLocks noGrp="1"/>
          </p:cNvSpPr>
          <p:nvPr>
            <p:ph type="body" idx="1"/>
          </p:nvPr>
        </p:nvSpPr>
        <p:spPr>
          <a:xfrm>
            <a:off x="889000" y="1768509"/>
            <a:ext cx="8471816" cy="3747387"/>
          </a:xfrm>
          <a:noFill/>
          <a:ln w="12700">
            <a:noFill/>
            <a:miter lim="800000"/>
          </a:ln>
          <a:effectLst/>
        </p:spPr>
        <p:txBody>
          <a:bodyPr wrap="square" lIns="90488" tIns="44450" rIns="90488" bIns="44450" anchor="t" anchorCtr="0">
            <a:no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1" i="0" u="none" baseline="0">
                <a:solidFill>
                  <a:srgbClr val="FAFD00"/>
                </a:solidFill>
                <a:effectLst/>
                <a:latin typeface="Times New Roman" pitchFamily="18" charset="0"/>
                <a:ea typeface="Arial" pitchFamily="34" charset="0"/>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1" i="0" u="none" baseline="0">
                <a:solidFill>
                  <a:srgbClr val="FAFD00"/>
                </a:solidFill>
                <a:effectLst/>
                <a:latin typeface="Times New Roman" pitchFamily="18" charset="0"/>
                <a:ea typeface="Arial" pitchFamily="34" charset="0"/>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1" i="0" u="none" baseline="0">
                <a:solidFill>
                  <a:srgbClr val="FAFD00"/>
                </a:solidFill>
                <a:effectLst/>
                <a:latin typeface="Times New Roman" pitchFamily="18" charset="0"/>
                <a:ea typeface="Arial" pitchFamily="34" charset="0"/>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1" i="0" u="none" baseline="0">
                <a:solidFill>
                  <a:srgbClr val="FAFD00"/>
                </a:solidFill>
                <a:effectLst/>
                <a:latin typeface="Times New Roman" pitchFamily="18" charset="0"/>
                <a:ea typeface="Arial" pitchFamily="34" charset="0"/>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1" i="0" u="none" baseline="0">
                <a:solidFill>
                  <a:srgbClr val="FAFD00"/>
                </a:solidFill>
                <a:effectLst/>
                <a:latin typeface="Times New Roman" pitchFamily="18" charset="0"/>
                <a:ea typeface="Arial" pitchFamily="34" charset="0"/>
              </a:defRPr>
            </a:lvl5pPr>
          </a:lstStyle>
          <a:p>
            <a:pPr lvl="0">
              <a:buFont typeface="Wingdings" panose="05000000000000000000" pitchFamily="2" charset="2"/>
              <a:buChar char="§"/>
            </a:pPr>
            <a:r>
              <a:rPr sz="2400" b="0" dirty="0">
                <a:solidFill>
                  <a:schemeClr val="tx1"/>
                </a:solidFill>
                <a:latin typeface="+mn-lt"/>
              </a:rPr>
              <a:t>A vaccine contains weakened germs or parts of germs.</a:t>
            </a:r>
          </a:p>
          <a:p>
            <a:pPr lvl="0">
              <a:buFont typeface="Wingdings" panose="05000000000000000000" pitchFamily="2" charset="2"/>
              <a:buChar char="§"/>
            </a:pPr>
            <a:r>
              <a:rPr sz="2400" b="0" dirty="0">
                <a:solidFill>
                  <a:schemeClr val="tx1"/>
                </a:solidFill>
                <a:latin typeface="+mn-lt"/>
              </a:rPr>
              <a:t>A vaccine mimics infection, but without disease.</a:t>
            </a:r>
          </a:p>
          <a:p>
            <a:pPr lvl="0">
              <a:buFont typeface="Wingdings" panose="05000000000000000000" pitchFamily="2" charset="2"/>
              <a:buChar char="§"/>
            </a:pPr>
            <a:r>
              <a:rPr sz="2400" b="0" dirty="0">
                <a:solidFill>
                  <a:schemeClr val="tx1"/>
                </a:solidFill>
                <a:latin typeface="+mn-lt"/>
              </a:rPr>
              <a:t>A vaccine causes the body to make antibodies, proteins that destroy viruses or bacteria.</a:t>
            </a:r>
          </a:p>
          <a:p>
            <a:pPr lvl="0">
              <a:buFont typeface="Wingdings" panose="05000000000000000000" pitchFamily="2" charset="2"/>
              <a:buChar char="§"/>
            </a:pPr>
            <a:r>
              <a:rPr sz="2400" b="0" dirty="0">
                <a:solidFill>
                  <a:schemeClr val="tx1"/>
                </a:solidFill>
                <a:latin typeface="+mn-lt"/>
              </a:rPr>
              <a:t>Antibodies develop about 2 weeks after getting a vaccine.</a:t>
            </a:r>
          </a:p>
          <a:p>
            <a:pPr lvl="0">
              <a:buFont typeface="Wingdings" panose="05000000000000000000" pitchFamily="2" charset="2"/>
              <a:buChar char="§"/>
            </a:pPr>
            <a:r>
              <a:rPr sz="2400" b="0" dirty="0">
                <a:solidFill>
                  <a:schemeClr val="tx1"/>
                </a:solidFill>
                <a:latin typeface="+mn-lt"/>
              </a:rPr>
              <a:t>Several doses of vaccine may be needed for immunity. </a:t>
            </a:r>
          </a:p>
          <a:p>
            <a:pPr lvl="0">
              <a:buFont typeface="Wingdings" panose="05000000000000000000" pitchFamily="2" charset="2"/>
              <a:buChar char="§"/>
            </a:pPr>
            <a:r>
              <a:rPr sz="2400" b="0" dirty="0">
                <a:solidFill>
                  <a:schemeClr val="tx1"/>
                </a:solidFill>
                <a:latin typeface="+mn-lt"/>
              </a:rPr>
              <a:t>Immunity may last for months to years. </a:t>
            </a:r>
          </a:p>
          <a:p>
            <a:pPr lvl="0">
              <a:buFont typeface="Wingdings" panose="05000000000000000000" pitchFamily="2" charset="2"/>
              <a:buChar char="§"/>
            </a:pPr>
            <a:r>
              <a:rPr sz="2400" b="0" dirty="0">
                <a:solidFill>
                  <a:schemeClr val="tx1"/>
                </a:solidFill>
                <a:latin typeface="+mn-lt"/>
              </a:rPr>
              <a:t>Booster doses can help restore protection.</a:t>
            </a:r>
          </a:p>
        </p:txBody>
      </p:sp>
      <p:pic>
        <p:nvPicPr>
          <p:cNvPr id="3" name="Picture 2">
            <a:extLst>
              <a:ext uri="{FF2B5EF4-FFF2-40B4-BE49-F238E27FC236}">
                <a16:creationId xmlns:a16="http://schemas.microsoft.com/office/drawing/2014/main" id="{790A72B9-1FA5-5DB8-718C-2489FCB6F3AA}"/>
              </a:ext>
            </a:extLst>
          </p:cNvPr>
          <p:cNvPicPr>
            <a:picLocks noChangeAspect="1"/>
          </p:cNvPicPr>
          <p:nvPr/>
        </p:nvPicPr>
        <p:blipFill>
          <a:blip r:embed="rId2"/>
          <a:stretch>
            <a:fillRect/>
          </a:stretch>
        </p:blipFill>
        <p:spPr>
          <a:xfrm>
            <a:off x="8735552" y="1967953"/>
            <a:ext cx="2842779" cy="2922093"/>
          </a:xfrm>
          <a:prstGeom prst="rect">
            <a:avLst/>
          </a:prstGeom>
        </p:spPr>
      </p:pic>
    </p:spTree>
    <p:extLst>
      <p:ext uri="{BB962C8B-B14F-4D97-AF65-F5344CB8AC3E}">
        <p14:creationId xmlns:p14="http://schemas.microsoft.com/office/powerpoint/2010/main" val="153306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ACAAA0-90A2-4AA5-0F7B-4A833E9536EA}"/>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34056B64-8986-F558-4868-DE1103BA3B99}"/>
              </a:ext>
            </a:extLst>
          </p:cNvPr>
          <p:cNvSpPr>
            <a:spLocks noGrp="1"/>
          </p:cNvSpPr>
          <p:nvPr>
            <p:ph type="body" idx="1"/>
          </p:nvPr>
        </p:nvSpPr>
        <p:spPr/>
        <p:txBody>
          <a:bodyPr/>
          <a:lstStyle/>
          <a:p>
            <a:endParaRPr lang="en-US"/>
          </a:p>
        </p:txBody>
      </p:sp>
      <p:sp>
        <p:nvSpPr>
          <p:cNvPr id="6" name="Text Placeholder 5">
            <a:extLst>
              <a:ext uri="{FF2B5EF4-FFF2-40B4-BE49-F238E27FC236}">
                <a16:creationId xmlns:a16="http://schemas.microsoft.com/office/drawing/2014/main" id="{0A6F5560-4F73-DA1B-0AF6-A2E533B61E66}"/>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F84B20EF-D693-0EC8-95E5-7C60AD09159E}"/>
              </a:ext>
            </a:extLst>
          </p:cNvPr>
          <p:cNvPicPr>
            <a:picLocks noChangeAspect="1"/>
          </p:cNvPicPr>
          <p:nvPr/>
        </p:nvPicPr>
        <p:blipFill>
          <a:blip r:embed="rId2"/>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CEAE1FDB-5EC3-A43F-AE0F-C1907DA01BD4}"/>
              </a:ext>
            </a:extLst>
          </p:cNvPr>
          <p:cNvSpPr txBox="1"/>
          <p:nvPr/>
        </p:nvSpPr>
        <p:spPr>
          <a:xfrm>
            <a:off x="108408" y="593559"/>
            <a:ext cx="8393008" cy="369332"/>
          </a:xfrm>
          <a:prstGeom prst="rect">
            <a:avLst/>
          </a:prstGeom>
          <a:solidFill>
            <a:schemeClr val="bg1"/>
          </a:solidFill>
        </p:spPr>
        <p:txBody>
          <a:bodyPr wrap="square">
            <a:spAutoFit/>
          </a:bodyPr>
          <a:lstStyle/>
          <a:p>
            <a:r>
              <a:rPr lang="en-US" dirty="0"/>
              <a:t>https://www.cdc.gov/vaccines/parents/diseases/forgot-14-diseases.html</a:t>
            </a:r>
          </a:p>
        </p:txBody>
      </p:sp>
    </p:spTree>
    <p:extLst>
      <p:ext uri="{BB962C8B-B14F-4D97-AF65-F5344CB8AC3E}">
        <p14:creationId xmlns:p14="http://schemas.microsoft.com/office/powerpoint/2010/main" val="160937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07E7-7E6A-FFF5-1163-7C3BBA744DE1}"/>
              </a:ext>
            </a:extLst>
          </p:cNvPr>
          <p:cNvSpPr>
            <a:spLocks noGrp="1"/>
          </p:cNvSpPr>
          <p:nvPr>
            <p:ph type="title"/>
          </p:nvPr>
        </p:nvSpPr>
        <p:spPr>
          <a:xfrm>
            <a:off x="444500" y="101791"/>
            <a:ext cx="3365500" cy="777136"/>
          </a:xfrm>
        </p:spPr>
        <p:txBody>
          <a:bodyPr>
            <a:noAutofit/>
          </a:bodyPr>
          <a:lstStyle/>
          <a:p>
            <a:r>
              <a:rPr lang="en-US" sz="3600" b="1" dirty="0">
                <a:solidFill>
                  <a:srgbClr val="02B3AB"/>
                </a:solidFill>
              </a:rPr>
              <a:t>Vaccines Work</a:t>
            </a:r>
          </a:p>
        </p:txBody>
      </p:sp>
      <p:sp>
        <p:nvSpPr>
          <p:cNvPr id="3" name="Text Placeholder 2">
            <a:extLst>
              <a:ext uri="{FF2B5EF4-FFF2-40B4-BE49-F238E27FC236}">
                <a16:creationId xmlns:a16="http://schemas.microsoft.com/office/drawing/2014/main" id="{BD722A3F-C94D-A4C3-D665-4271FF799CF4}"/>
              </a:ext>
            </a:extLst>
          </p:cNvPr>
          <p:cNvSpPr>
            <a:spLocks noGrp="1"/>
          </p:cNvSpPr>
          <p:nvPr>
            <p:ph type="body" idx="1"/>
          </p:nvPr>
        </p:nvSpPr>
        <p:spPr>
          <a:xfrm>
            <a:off x="467232" y="694688"/>
            <a:ext cx="3763433" cy="430887"/>
          </a:xfrm>
        </p:spPr>
        <p:txBody>
          <a:bodyPr/>
          <a:lstStyle/>
          <a:p>
            <a:r>
              <a:rPr lang="en-US" sz="1400" dirty="0"/>
              <a:t>Immunize.org https://www.immunize.org/catg.d/p4037.pdf</a:t>
            </a:r>
          </a:p>
        </p:txBody>
      </p:sp>
      <p:sp>
        <p:nvSpPr>
          <p:cNvPr id="4" name="Text Placeholder 3">
            <a:extLst>
              <a:ext uri="{FF2B5EF4-FFF2-40B4-BE49-F238E27FC236}">
                <a16:creationId xmlns:a16="http://schemas.microsoft.com/office/drawing/2014/main" id="{F088562A-6325-1594-771D-2D7C1FC8BE88}"/>
              </a:ext>
            </a:extLst>
          </p:cNvPr>
          <p:cNvSpPr>
            <a:spLocks noGrp="1"/>
          </p:cNvSpPr>
          <p:nvPr>
            <p:ph type="body" sz="quarter" idx="10"/>
          </p:nvPr>
        </p:nvSpPr>
        <p:spPr>
          <a:xfrm>
            <a:off x="438381" y="1316141"/>
            <a:ext cx="4102100" cy="3323987"/>
          </a:xfrm>
        </p:spPr>
        <p:txBody>
          <a:bodyPr/>
          <a:lstStyle/>
          <a:p>
            <a:pPr algn="ctr"/>
            <a:r>
              <a:rPr lang="en-US" sz="2400" dirty="0"/>
              <a:t>CDC statistics show big declines in vaccine-preventable diseases compared with the pre-vaccine era.</a:t>
            </a:r>
          </a:p>
          <a:p>
            <a:endParaRPr lang="en-US" sz="2400" dirty="0"/>
          </a:p>
          <a:p>
            <a:pPr algn="ctr"/>
            <a:r>
              <a:rPr lang="en-US" sz="2400" dirty="0">
                <a:solidFill>
                  <a:srgbClr val="824099"/>
                </a:solidFill>
              </a:rPr>
              <a:t>We still have progress to make with current and evolving diseases.</a:t>
            </a:r>
          </a:p>
        </p:txBody>
      </p:sp>
      <p:sp>
        <p:nvSpPr>
          <p:cNvPr id="5" name="Slide Number Placeholder 4">
            <a:extLst>
              <a:ext uri="{FF2B5EF4-FFF2-40B4-BE49-F238E27FC236}">
                <a16:creationId xmlns:a16="http://schemas.microsoft.com/office/drawing/2014/main" id="{32BAC8F1-4358-0D7C-1EFF-9954FD7F15C9}"/>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12</a:t>
            </a:fld>
            <a:endParaRPr lang="en-US" dirty="0"/>
          </a:p>
        </p:txBody>
      </p:sp>
      <p:pic>
        <p:nvPicPr>
          <p:cNvPr id="8" name="Picture 7">
            <a:extLst>
              <a:ext uri="{FF2B5EF4-FFF2-40B4-BE49-F238E27FC236}">
                <a16:creationId xmlns:a16="http://schemas.microsoft.com/office/drawing/2014/main" id="{03D85E09-E682-1804-D7B9-16F9CFEAA592}"/>
              </a:ext>
            </a:extLst>
          </p:cNvPr>
          <p:cNvPicPr>
            <a:picLocks noChangeAspect="1"/>
          </p:cNvPicPr>
          <p:nvPr/>
        </p:nvPicPr>
        <p:blipFill>
          <a:blip r:embed="rId2"/>
          <a:stretch>
            <a:fillRect/>
          </a:stretch>
        </p:blipFill>
        <p:spPr>
          <a:xfrm>
            <a:off x="219710" y="4864955"/>
            <a:ext cx="3414056" cy="975445"/>
          </a:xfrm>
          <a:prstGeom prst="rect">
            <a:avLst/>
          </a:prstGeom>
        </p:spPr>
      </p:pic>
      <p:pic>
        <p:nvPicPr>
          <p:cNvPr id="10" name="Picture 9">
            <a:extLst>
              <a:ext uri="{FF2B5EF4-FFF2-40B4-BE49-F238E27FC236}">
                <a16:creationId xmlns:a16="http://schemas.microsoft.com/office/drawing/2014/main" id="{348CC746-D553-A744-ED7C-2C6550C1FDBE}"/>
              </a:ext>
            </a:extLst>
          </p:cNvPr>
          <p:cNvPicPr>
            <a:picLocks noChangeAspect="1"/>
          </p:cNvPicPr>
          <p:nvPr/>
        </p:nvPicPr>
        <p:blipFill>
          <a:blip r:embed="rId3"/>
          <a:stretch>
            <a:fillRect/>
          </a:stretch>
        </p:blipFill>
        <p:spPr>
          <a:xfrm>
            <a:off x="4651330" y="0"/>
            <a:ext cx="7461344" cy="5586939"/>
          </a:xfrm>
          <a:prstGeom prst="rect">
            <a:avLst/>
          </a:prstGeom>
        </p:spPr>
      </p:pic>
    </p:spTree>
    <p:extLst>
      <p:ext uri="{BB962C8B-B14F-4D97-AF65-F5344CB8AC3E}">
        <p14:creationId xmlns:p14="http://schemas.microsoft.com/office/powerpoint/2010/main" val="356258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4577"/>
          <p:cNvSpPr>
            <a:spLocks noGrp="1"/>
          </p:cNvSpPr>
          <p:nvPr>
            <p:ph type="title"/>
          </p:nvPr>
        </p:nvSpPr>
        <p:spPr>
          <a:noFill/>
          <a:ln w="12700">
            <a:noFill/>
            <a:miter lim="800000"/>
          </a:ln>
          <a:effectLst/>
        </p:spPr>
        <p:txBody>
          <a:bodyPr wrap="square" lIns="90488" tIns="44450" rIns="90488" bIns="44450" anchor="ctr" anchorCtr="0">
            <a:noAutofit/>
          </a:bodyPr>
          <a:lstStyle>
            <a:lvl1pPr marL="0" indent="0" algn="ctr" defTabSz="914400" rtl="0" eaLnBrk="0" fontAlgn="base" hangingPunct="0">
              <a:lnSpc>
                <a:spcPct val="100000"/>
              </a:lnSpc>
              <a:spcBef>
                <a:spcPct val="0"/>
              </a:spcBef>
              <a:spcAft>
                <a:spcPct val="0"/>
              </a:spcAft>
              <a:buClrTx/>
              <a:buSzTx/>
              <a:buFontTx/>
              <a:buNone/>
              <a:defRPr kumimoji="0" lang="en-US" altLang="en-US" sz="4800" b="1" i="0" u="none" baseline="0">
                <a:solidFill>
                  <a:srgbClr val="FAFD00"/>
                </a:solidFill>
                <a:effectLst/>
                <a:latin typeface="Times New Roman" pitchFamily="18" charset="0"/>
                <a:ea typeface="Arial" pitchFamily="34" charset="0"/>
              </a:defRPr>
            </a:lvl1pPr>
          </a:lstStyle>
          <a:p>
            <a:pPr lvl="0"/>
            <a:r>
              <a:rPr dirty="0">
                <a:solidFill>
                  <a:srgbClr val="02B3AB"/>
                </a:solidFill>
                <a:latin typeface="+mn-lt"/>
              </a:rPr>
              <a:t>Vaccine Safety</a:t>
            </a:r>
          </a:p>
        </p:txBody>
      </p:sp>
      <p:sp>
        <p:nvSpPr>
          <p:cNvPr id="24579" name="Text Placeholder 24578"/>
          <p:cNvSpPr>
            <a:spLocks noGrp="1"/>
          </p:cNvSpPr>
          <p:nvPr>
            <p:ph type="body" idx="1"/>
          </p:nvPr>
        </p:nvSpPr>
        <p:spPr>
          <a:xfrm>
            <a:off x="3945466" y="1202267"/>
            <a:ext cx="7802033" cy="4522839"/>
          </a:xfrm>
          <a:noFill/>
          <a:ln w="12700">
            <a:noFill/>
            <a:miter lim="800000"/>
          </a:ln>
          <a:effectLst/>
        </p:spPr>
        <p:txBody>
          <a:bodyPr wrap="square" lIns="90488" tIns="44450" rIns="90488" bIns="44450" anchor="t" anchorCtr="0">
            <a:no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1" i="0" u="none" baseline="0">
                <a:solidFill>
                  <a:srgbClr val="FAFD00"/>
                </a:solidFill>
                <a:effectLst/>
                <a:latin typeface="Times New Roman" pitchFamily="18" charset="0"/>
                <a:ea typeface="Arial" pitchFamily="34" charset="0"/>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1" i="0" u="none" baseline="0">
                <a:solidFill>
                  <a:srgbClr val="FAFD00"/>
                </a:solidFill>
                <a:effectLst/>
                <a:latin typeface="Times New Roman" pitchFamily="18" charset="0"/>
                <a:ea typeface="Arial" pitchFamily="34" charset="0"/>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1" i="0" u="none" baseline="0">
                <a:solidFill>
                  <a:srgbClr val="FAFD00"/>
                </a:solidFill>
                <a:effectLst/>
                <a:latin typeface="Times New Roman" pitchFamily="18" charset="0"/>
                <a:ea typeface="Arial" pitchFamily="34" charset="0"/>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1" i="0" u="none" baseline="0">
                <a:solidFill>
                  <a:srgbClr val="FAFD00"/>
                </a:solidFill>
                <a:effectLst/>
                <a:latin typeface="Times New Roman" pitchFamily="18" charset="0"/>
                <a:ea typeface="Arial" pitchFamily="34" charset="0"/>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1" i="0" u="none" baseline="0">
                <a:solidFill>
                  <a:srgbClr val="FAFD00"/>
                </a:solidFill>
                <a:effectLst/>
                <a:latin typeface="Times New Roman" pitchFamily="18" charset="0"/>
                <a:ea typeface="Arial" pitchFamily="34" charset="0"/>
              </a:defRPr>
            </a:lvl5pPr>
          </a:lstStyle>
          <a:p>
            <a:pPr lvl="0">
              <a:buFont typeface="Wingdings" panose="05000000000000000000" pitchFamily="2" charset="2"/>
              <a:buChar char="§"/>
            </a:pPr>
            <a:r>
              <a:rPr sz="3000" b="0" dirty="0">
                <a:solidFill>
                  <a:schemeClr val="tx1"/>
                </a:solidFill>
                <a:latin typeface="Arial" panose="020B0604020202020204" pitchFamily="34" charset="0"/>
                <a:cs typeface="Arial" panose="020B0604020202020204" pitchFamily="34" charset="0"/>
              </a:rPr>
              <a:t>Most vaccines cause mild pain, swelling, </a:t>
            </a:r>
            <a:r>
              <a:rPr lang="en-US" sz="3000" b="0" dirty="0">
                <a:solidFill>
                  <a:schemeClr val="tx1"/>
                </a:solidFill>
                <a:latin typeface="Arial" panose="020B0604020202020204" pitchFamily="34" charset="0"/>
                <a:cs typeface="Arial" panose="020B0604020202020204" pitchFamily="34" charset="0"/>
              </a:rPr>
              <a:t>and </a:t>
            </a:r>
            <a:r>
              <a:rPr sz="3000" b="0" dirty="0">
                <a:solidFill>
                  <a:schemeClr val="tx1"/>
                </a:solidFill>
                <a:latin typeface="Arial" panose="020B0604020202020204" pitchFamily="34" charset="0"/>
                <a:cs typeface="Arial" panose="020B0604020202020204" pitchFamily="34" charset="0"/>
              </a:rPr>
              <a:t>soreness at the injection site</a:t>
            </a:r>
            <a:r>
              <a:rPr lang="en-US" sz="3000" b="0" dirty="0">
                <a:solidFill>
                  <a:schemeClr val="tx1"/>
                </a:solidFill>
                <a:latin typeface="Arial" panose="020B0604020202020204" pitchFamily="34" charset="0"/>
                <a:cs typeface="Arial" panose="020B0604020202020204" pitchFamily="34" charset="0"/>
              </a:rPr>
              <a:t>.</a:t>
            </a:r>
            <a:r>
              <a:rPr sz="3000" b="0" dirty="0">
                <a:solidFill>
                  <a:schemeClr val="tx1"/>
                </a:solidFill>
                <a:latin typeface="Arial" panose="020B0604020202020204" pitchFamily="34" charset="0"/>
                <a:cs typeface="Arial" panose="020B0604020202020204" pitchFamily="34" charset="0"/>
              </a:rPr>
              <a:t> </a:t>
            </a:r>
            <a:r>
              <a:rPr lang="en-US" sz="3000" b="0" dirty="0">
                <a:solidFill>
                  <a:schemeClr val="tx1"/>
                </a:solidFill>
                <a:latin typeface="Arial" panose="020B0604020202020204" pitchFamily="34" charset="0"/>
                <a:cs typeface="Arial" panose="020B0604020202020204" pitchFamily="34" charset="0"/>
              </a:rPr>
              <a:t>Most people </a:t>
            </a:r>
            <a:r>
              <a:rPr sz="3000" b="0" dirty="0">
                <a:solidFill>
                  <a:schemeClr val="tx1"/>
                </a:solidFill>
                <a:latin typeface="Arial" panose="020B0604020202020204" pitchFamily="34" charset="0"/>
                <a:cs typeface="Arial" panose="020B0604020202020204" pitchFamily="34" charset="0"/>
              </a:rPr>
              <a:t>feel better in less than 48 hours.</a:t>
            </a:r>
          </a:p>
          <a:p>
            <a:pPr lvl="0">
              <a:buFont typeface="Wingdings" panose="05000000000000000000" pitchFamily="2" charset="2"/>
              <a:buChar char="§"/>
            </a:pPr>
            <a:r>
              <a:rPr sz="3000" b="0" dirty="0">
                <a:solidFill>
                  <a:schemeClr val="tx1"/>
                </a:solidFill>
                <a:latin typeface="Arial" panose="020B0604020202020204" pitchFamily="34" charset="0"/>
                <a:cs typeface="Arial" panose="020B0604020202020204" pitchFamily="34" charset="0"/>
              </a:rPr>
              <a:t>Live vaccines cause side effects like a mild case of disease (e</a:t>
            </a:r>
            <a:r>
              <a:rPr lang="en-US" sz="3000" b="0" dirty="0">
                <a:solidFill>
                  <a:schemeClr val="tx1"/>
                </a:solidFill>
                <a:latin typeface="Arial" panose="020B0604020202020204" pitchFamily="34" charset="0"/>
                <a:cs typeface="Arial" panose="020B0604020202020204" pitchFamily="34" charset="0"/>
              </a:rPr>
              <a:t>.</a:t>
            </a:r>
            <a:r>
              <a:rPr sz="3000" b="0" dirty="0">
                <a:solidFill>
                  <a:schemeClr val="tx1"/>
                </a:solidFill>
                <a:latin typeface="Arial" panose="020B0604020202020204" pitchFamily="34" charset="0"/>
                <a:cs typeface="Arial" panose="020B0604020202020204" pitchFamily="34" charset="0"/>
              </a:rPr>
              <a:t>g</a:t>
            </a:r>
            <a:r>
              <a:rPr lang="en-US" sz="3000" b="0" dirty="0">
                <a:solidFill>
                  <a:schemeClr val="tx1"/>
                </a:solidFill>
                <a:latin typeface="Arial" panose="020B0604020202020204" pitchFamily="34" charset="0"/>
                <a:cs typeface="Arial" panose="020B0604020202020204" pitchFamily="34" charset="0"/>
              </a:rPr>
              <a:t>.</a:t>
            </a:r>
            <a:r>
              <a:rPr sz="3000" b="0" dirty="0">
                <a:solidFill>
                  <a:schemeClr val="tx1"/>
                </a:solidFill>
                <a:latin typeface="Arial" panose="020B0604020202020204" pitchFamily="34" charset="0"/>
                <a:cs typeface="Arial" panose="020B0604020202020204" pitchFamily="34" charset="0"/>
              </a:rPr>
              <a:t>, mild rash).</a:t>
            </a:r>
          </a:p>
          <a:p>
            <a:pPr lvl="0">
              <a:buFont typeface="Wingdings" panose="05000000000000000000" pitchFamily="2" charset="2"/>
              <a:buChar char="§"/>
            </a:pPr>
            <a:r>
              <a:rPr sz="3000" b="0" dirty="0">
                <a:solidFill>
                  <a:schemeClr val="tx1"/>
                </a:solidFill>
                <a:latin typeface="Arial" panose="020B0604020202020204" pitchFamily="34" charset="0"/>
                <a:cs typeface="Arial" panose="020B0604020202020204" pitchFamily="34" charset="0"/>
              </a:rPr>
              <a:t>Most side effects are rarer and milder than the natural disease. </a:t>
            </a:r>
          </a:p>
          <a:p>
            <a:pPr lvl="0">
              <a:buFont typeface="Wingdings" panose="05000000000000000000" pitchFamily="2" charset="2"/>
              <a:buChar char="§"/>
            </a:pPr>
            <a:r>
              <a:rPr sz="3000" b="0" dirty="0">
                <a:solidFill>
                  <a:schemeClr val="tx1"/>
                </a:solidFill>
                <a:latin typeface="Arial" panose="020B0604020202020204" pitchFamily="34" charset="0"/>
                <a:cs typeface="Arial" panose="020B0604020202020204" pitchFamily="34" charset="0"/>
              </a:rPr>
              <a:t>Report any severe side effect that occurs</a:t>
            </a:r>
            <a:r>
              <a:rPr lang="en-US" sz="3000" b="0" dirty="0">
                <a:solidFill>
                  <a:schemeClr val="tx1"/>
                </a:solidFill>
                <a:latin typeface="Arial" panose="020B0604020202020204" pitchFamily="34" charset="0"/>
                <a:cs typeface="Arial" panose="020B0604020202020204" pitchFamily="34" charset="0"/>
              </a:rPr>
              <a:t> to your doctor or pharmacist</a:t>
            </a:r>
            <a:r>
              <a:rPr sz="3000" b="0" dirty="0">
                <a:solidFill>
                  <a:schemeClr val="tx1"/>
                </a:solidFill>
                <a:latin typeface="Arial" panose="020B0604020202020204" pitchFamily="34" charset="0"/>
                <a:cs typeface="Arial" panose="020B0604020202020204" pitchFamily="34" charset="0"/>
              </a:rPr>
              <a:t>.</a:t>
            </a:r>
          </a:p>
        </p:txBody>
      </p:sp>
      <p:pic>
        <p:nvPicPr>
          <p:cNvPr id="3074" name="Picture 2" descr="Happy Vaccine Cartoon Illustrations, Royalty-Free Vector Graphics ...">
            <a:extLst>
              <a:ext uri="{FF2B5EF4-FFF2-40B4-BE49-F238E27FC236}">
                <a16:creationId xmlns:a16="http://schemas.microsoft.com/office/drawing/2014/main" id="{70987B1D-903F-BDDF-EBA8-3F445EAC16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118" y="1497726"/>
            <a:ext cx="3205916"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26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9697"/>
          <p:cNvSpPr>
            <a:spLocks noGrp="1"/>
          </p:cNvSpPr>
          <p:nvPr>
            <p:ph type="title"/>
          </p:nvPr>
        </p:nvSpPr>
        <p:spPr>
          <a:xfrm>
            <a:off x="1437560" y="330665"/>
            <a:ext cx="8908707" cy="777136"/>
          </a:xfrm>
          <a:noFill/>
          <a:ln w="12700">
            <a:noFill/>
            <a:miter lim="800000"/>
          </a:ln>
          <a:effectLst/>
        </p:spPr>
        <p:txBody>
          <a:bodyPr wrap="square" lIns="90488" tIns="44450" rIns="90488" bIns="44450" anchor="ctr" anchorCtr="0">
            <a:noAutofit/>
          </a:bodyPr>
          <a:lstStyle>
            <a:lvl1pPr marL="0" indent="0" algn="ctr" defTabSz="914400" rtl="0" eaLnBrk="0" fontAlgn="base" hangingPunct="0">
              <a:lnSpc>
                <a:spcPct val="100000"/>
              </a:lnSpc>
              <a:spcBef>
                <a:spcPct val="0"/>
              </a:spcBef>
              <a:spcAft>
                <a:spcPct val="0"/>
              </a:spcAft>
              <a:buClrTx/>
              <a:buSzTx/>
              <a:buFontTx/>
              <a:buNone/>
              <a:defRPr kumimoji="0" lang="en-US" altLang="en-US" sz="4800" b="1" i="0" u="none" baseline="0">
                <a:solidFill>
                  <a:srgbClr val="FAFD00"/>
                </a:solidFill>
                <a:effectLst/>
                <a:latin typeface="Times New Roman" pitchFamily="18" charset="0"/>
                <a:ea typeface="Arial" pitchFamily="34" charset="0"/>
              </a:defRPr>
            </a:lvl1pPr>
          </a:lstStyle>
          <a:p>
            <a:pPr lvl="0"/>
            <a:r>
              <a:rPr dirty="0">
                <a:solidFill>
                  <a:srgbClr val="02B3AB"/>
                </a:solidFill>
                <a:latin typeface="+mn-lt"/>
              </a:rPr>
              <a:t>General Recommendations</a:t>
            </a:r>
          </a:p>
        </p:txBody>
      </p:sp>
      <p:sp>
        <p:nvSpPr>
          <p:cNvPr id="29699" name="Text Placeholder 29698"/>
          <p:cNvSpPr>
            <a:spLocks noGrp="1"/>
          </p:cNvSpPr>
          <p:nvPr>
            <p:ph type="body" idx="1"/>
          </p:nvPr>
        </p:nvSpPr>
        <p:spPr>
          <a:xfrm>
            <a:off x="457200" y="1234301"/>
            <a:ext cx="8908707" cy="4438366"/>
          </a:xfrm>
          <a:noFill/>
          <a:ln w="12700">
            <a:noFill/>
            <a:miter lim="800000"/>
          </a:ln>
          <a:effectLst/>
        </p:spPr>
        <p:txBody>
          <a:bodyPr wrap="square" lIns="90488" tIns="44450" rIns="90488" bIns="44450" anchor="t" anchorCtr="0">
            <a:no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1" i="0" u="none" baseline="0">
                <a:solidFill>
                  <a:srgbClr val="FAFD00"/>
                </a:solidFill>
                <a:effectLst/>
                <a:latin typeface="Times New Roman" pitchFamily="18" charset="0"/>
                <a:ea typeface="Arial" pitchFamily="34" charset="0"/>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1" i="0" u="none" baseline="0">
                <a:solidFill>
                  <a:srgbClr val="FAFD00"/>
                </a:solidFill>
                <a:effectLst/>
                <a:latin typeface="Times New Roman" pitchFamily="18" charset="0"/>
                <a:ea typeface="Arial" pitchFamily="34" charset="0"/>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1" i="0" u="none" baseline="0">
                <a:solidFill>
                  <a:srgbClr val="FAFD00"/>
                </a:solidFill>
                <a:effectLst/>
                <a:latin typeface="Times New Roman" pitchFamily="18" charset="0"/>
                <a:ea typeface="Arial" pitchFamily="34" charset="0"/>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1" i="0" u="none" baseline="0">
                <a:solidFill>
                  <a:srgbClr val="FAFD00"/>
                </a:solidFill>
                <a:effectLst/>
                <a:latin typeface="Times New Roman" pitchFamily="18" charset="0"/>
                <a:ea typeface="Arial" pitchFamily="34" charset="0"/>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1" i="0" u="none" baseline="0">
                <a:solidFill>
                  <a:srgbClr val="FAFD00"/>
                </a:solidFill>
                <a:effectLst/>
                <a:latin typeface="Times New Roman" pitchFamily="18" charset="0"/>
                <a:ea typeface="Arial" pitchFamily="34" charset="0"/>
              </a:defRPr>
            </a:lvl5pPr>
          </a:lstStyle>
          <a:p>
            <a:pPr lvl="0">
              <a:buFont typeface="Wingdings" panose="05000000000000000000" pitchFamily="2" charset="2"/>
              <a:buChar char="§"/>
            </a:pPr>
            <a:r>
              <a:rPr sz="3000" b="0" dirty="0">
                <a:solidFill>
                  <a:schemeClr val="tx1"/>
                </a:solidFill>
                <a:latin typeface="+mn-lt"/>
              </a:rPr>
              <a:t>Take vaccine records to all health visits.</a:t>
            </a:r>
            <a:endParaRPr lang="en-US" sz="3000" b="0" dirty="0">
              <a:solidFill>
                <a:schemeClr val="tx1"/>
              </a:solidFill>
              <a:latin typeface="+mn-lt"/>
            </a:endParaRPr>
          </a:p>
          <a:p>
            <a:pPr lvl="0">
              <a:buFont typeface="Wingdings" panose="05000000000000000000" pitchFamily="2" charset="2"/>
              <a:buChar char="§"/>
            </a:pPr>
            <a:r>
              <a:rPr sz="3000" b="0" dirty="0">
                <a:solidFill>
                  <a:schemeClr val="tx1"/>
                </a:solidFill>
                <a:latin typeface="+mn-lt"/>
              </a:rPr>
              <a:t>Read vaccine information and decide for</a:t>
            </a:r>
          </a:p>
          <a:p>
            <a:pPr marL="0" lvl="0" indent="0">
              <a:buNone/>
            </a:pPr>
            <a:r>
              <a:rPr lang="en-US" sz="3000" b="0" dirty="0">
                <a:solidFill>
                  <a:schemeClr val="tx1"/>
                </a:solidFill>
                <a:latin typeface="+mn-lt"/>
              </a:rPr>
              <a:t>  </a:t>
            </a:r>
            <a:r>
              <a:rPr sz="3000" b="0" dirty="0">
                <a:solidFill>
                  <a:schemeClr val="tx1"/>
                </a:solidFill>
                <a:latin typeface="+mn-lt"/>
              </a:rPr>
              <a:t> yourself.</a:t>
            </a:r>
            <a:endParaRPr lang="en-US" sz="3000" b="0" dirty="0">
              <a:solidFill>
                <a:schemeClr val="tx1"/>
              </a:solidFill>
              <a:latin typeface="+mn-lt"/>
            </a:endParaRPr>
          </a:p>
          <a:p>
            <a:pPr lvl="0">
              <a:buFont typeface="Wingdings" panose="05000000000000000000" pitchFamily="2" charset="2"/>
              <a:buChar char="§"/>
            </a:pPr>
            <a:r>
              <a:rPr sz="3000" b="0" dirty="0">
                <a:solidFill>
                  <a:schemeClr val="tx1"/>
                </a:solidFill>
                <a:latin typeface="+mn-lt"/>
              </a:rPr>
              <a:t>Get vaccinated on time.</a:t>
            </a:r>
          </a:p>
          <a:p>
            <a:pPr lvl="0">
              <a:buFont typeface="Wingdings" panose="05000000000000000000" pitchFamily="2" charset="2"/>
              <a:buChar char="§"/>
            </a:pPr>
            <a:r>
              <a:rPr sz="3000" b="0" dirty="0">
                <a:solidFill>
                  <a:schemeClr val="tx1"/>
                </a:solidFill>
                <a:latin typeface="+mn-lt"/>
              </a:rPr>
              <a:t>Get caught up as soon as possible.</a:t>
            </a:r>
          </a:p>
          <a:p>
            <a:pPr lvl="0">
              <a:buFont typeface="Wingdings" panose="05000000000000000000" pitchFamily="2" charset="2"/>
              <a:buChar char="§"/>
            </a:pPr>
            <a:r>
              <a:rPr sz="3000" b="0" dirty="0">
                <a:solidFill>
                  <a:schemeClr val="tx1"/>
                </a:solidFill>
                <a:latin typeface="+mn-lt"/>
              </a:rPr>
              <a:t>You don</a:t>
            </a:r>
            <a:r>
              <a:rPr sz="3000" b="0" dirty="0">
                <a:solidFill>
                  <a:schemeClr val="tx1"/>
                </a:solidFill>
                <a:latin typeface="+mn-lt"/>
                <a:cs typeface="Calibri" panose="020F0502020204030204" pitchFamily="34" charset="0"/>
              </a:rPr>
              <a:t>’</a:t>
            </a:r>
            <a:r>
              <a:rPr sz="3000" b="0" dirty="0">
                <a:solidFill>
                  <a:schemeClr val="tx1"/>
                </a:solidFill>
                <a:latin typeface="+mn-lt"/>
              </a:rPr>
              <a:t>t have to start over (your immune system remembers).</a:t>
            </a:r>
          </a:p>
          <a:p>
            <a:pPr lvl="0">
              <a:buFont typeface="Wingdings" panose="05000000000000000000" pitchFamily="2" charset="2"/>
              <a:buChar char="§"/>
            </a:pPr>
            <a:r>
              <a:rPr sz="3000" b="0" dirty="0">
                <a:solidFill>
                  <a:schemeClr val="tx1"/>
                </a:solidFill>
                <a:latin typeface="+mn-lt"/>
              </a:rPr>
              <a:t>Multiple vaccines on the same day are okay.</a:t>
            </a:r>
          </a:p>
        </p:txBody>
      </p:sp>
      <p:pic>
        <p:nvPicPr>
          <p:cNvPr id="4" name="Picture 3">
            <a:extLst>
              <a:ext uri="{FF2B5EF4-FFF2-40B4-BE49-F238E27FC236}">
                <a16:creationId xmlns:a16="http://schemas.microsoft.com/office/drawing/2014/main" id="{C3FCFDDE-2B40-9DB8-8467-DEAD38970B97}"/>
              </a:ext>
            </a:extLst>
          </p:cNvPr>
          <p:cNvPicPr>
            <a:picLocks noChangeAspect="1"/>
          </p:cNvPicPr>
          <p:nvPr/>
        </p:nvPicPr>
        <p:blipFill rotWithShape="1">
          <a:blip r:embed="rId2"/>
          <a:srcRect l="4057"/>
          <a:stretch/>
        </p:blipFill>
        <p:spPr>
          <a:xfrm>
            <a:off x="8229600" y="2108778"/>
            <a:ext cx="3505200" cy="2274683"/>
          </a:xfrm>
          <a:prstGeom prst="rect">
            <a:avLst/>
          </a:prstGeom>
        </p:spPr>
      </p:pic>
    </p:spTree>
    <p:extLst>
      <p:ext uri="{BB962C8B-B14F-4D97-AF65-F5344CB8AC3E}">
        <p14:creationId xmlns:p14="http://schemas.microsoft.com/office/powerpoint/2010/main" val="116713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EEF7F-A21D-613D-1519-CA750ED72C66}"/>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15</a:t>
            </a:fld>
            <a:endParaRPr lang="en-US" dirty="0"/>
          </a:p>
        </p:txBody>
      </p:sp>
      <p:sp>
        <p:nvSpPr>
          <p:cNvPr id="6" name="Title 5">
            <a:extLst>
              <a:ext uri="{FF2B5EF4-FFF2-40B4-BE49-F238E27FC236}">
                <a16:creationId xmlns:a16="http://schemas.microsoft.com/office/drawing/2014/main" id="{77552D15-B225-6538-8C30-FEDAED0B2674}"/>
              </a:ext>
            </a:extLst>
          </p:cNvPr>
          <p:cNvSpPr>
            <a:spLocks noGrp="1"/>
          </p:cNvSpPr>
          <p:nvPr>
            <p:ph type="title"/>
          </p:nvPr>
        </p:nvSpPr>
        <p:spPr/>
        <p:txBody>
          <a:bodyPr>
            <a:normAutofit fontScale="90000"/>
          </a:bodyPr>
          <a:lstStyle/>
          <a:p>
            <a:r>
              <a:rPr lang="en-US" b="1" dirty="0"/>
              <a:t>Slides About </a:t>
            </a:r>
            <a:br>
              <a:rPr lang="en-US" b="1" dirty="0"/>
            </a:br>
            <a:r>
              <a:rPr lang="en-US" b="1" dirty="0"/>
              <a:t>COVID-19</a:t>
            </a:r>
          </a:p>
        </p:txBody>
      </p:sp>
      <p:sp>
        <p:nvSpPr>
          <p:cNvPr id="7" name="Text Placeholder 6">
            <a:extLst>
              <a:ext uri="{FF2B5EF4-FFF2-40B4-BE49-F238E27FC236}">
                <a16:creationId xmlns:a16="http://schemas.microsoft.com/office/drawing/2014/main" id="{BFA580D3-CDF8-76C9-C86B-800C573E2FCE}"/>
              </a:ext>
            </a:extLst>
          </p:cNvPr>
          <p:cNvSpPr>
            <a:spLocks noGrp="1"/>
          </p:cNvSpPr>
          <p:nvPr>
            <p:ph type="body" idx="1"/>
          </p:nvPr>
        </p:nvSpPr>
        <p:spPr/>
        <p:txBody>
          <a:bodyPr/>
          <a:lstStyle/>
          <a:p>
            <a:r>
              <a:rPr lang="en-US" dirty="0"/>
              <a:t>Use select slides if need to address a particular question</a:t>
            </a:r>
          </a:p>
        </p:txBody>
      </p:sp>
      <p:sp>
        <p:nvSpPr>
          <p:cNvPr id="8" name="Text Placeholder 7">
            <a:extLst>
              <a:ext uri="{FF2B5EF4-FFF2-40B4-BE49-F238E27FC236}">
                <a16:creationId xmlns:a16="http://schemas.microsoft.com/office/drawing/2014/main" id="{63645E48-0796-A158-8607-C1DCFF24504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2077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C8FF-5AEB-50F2-C746-E77EA5E2B3AF}"/>
              </a:ext>
            </a:extLst>
          </p:cNvPr>
          <p:cNvSpPr>
            <a:spLocks noGrp="1"/>
          </p:cNvSpPr>
          <p:nvPr>
            <p:ph type="title"/>
          </p:nvPr>
        </p:nvSpPr>
        <p:spPr>
          <a:xfrm>
            <a:off x="444500" y="278666"/>
            <a:ext cx="11303000" cy="777136"/>
          </a:xfrm>
        </p:spPr>
        <p:txBody>
          <a:bodyPr>
            <a:normAutofit fontScale="90000"/>
          </a:bodyPr>
          <a:lstStyle/>
          <a:p>
            <a:r>
              <a:rPr lang="en-US" sz="3600" b="1" dirty="0">
                <a:solidFill>
                  <a:srgbClr val="02B3AB"/>
                </a:solidFill>
                <a:ea typeface="+mj-lt"/>
                <a:cs typeface="+mj-lt"/>
              </a:rPr>
              <a:t>What Is COVID-19 and Why Is Vaccination So Important?</a:t>
            </a:r>
            <a:endParaRPr lang="en-US" sz="3600" dirty="0">
              <a:solidFill>
                <a:srgbClr val="02B3AB"/>
              </a:solidFill>
            </a:endParaRPr>
          </a:p>
        </p:txBody>
      </p:sp>
      <p:sp>
        <p:nvSpPr>
          <p:cNvPr id="3" name="Content Placeholder 2">
            <a:extLst>
              <a:ext uri="{FF2B5EF4-FFF2-40B4-BE49-F238E27FC236}">
                <a16:creationId xmlns:a16="http://schemas.microsoft.com/office/drawing/2014/main" id="{AC556B36-9D54-D13D-3374-3B7D740DD589}"/>
              </a:ext>
            </a:extLst>
          </p:cNvPr>
          <p:cNvSpPr>
            <a:spLocks noGrp="1"/>
          </p:cNvSpPr>
          <p:nvPr>
            <p:ph type="body" sz="quarter" idx="10"/>
          </p:nvPr>
        </p:nvSpPr>
        <p:spPr>
          <a:xfrm>
            <a:off x="641022" y="1055802"/>
            <a:ext cx="11466311" cy="5661019"/>
          </a:xfrm>
        </p:spPr>
        <p:txBody>
          <a:bodyPr vert="horz" lIns="91440" tIns="45720" rIns="91440" bIns="45720" rtlCol="0" anchor="t">
            <a:noAutofit/>
          </a:bodyPr>
          <a:lstStyle/>
          <a:p>
            <a:pPr marL="342900" indent="-342900">
              <a:buFont typeface="Wingdings" pitchFamily="2" charset="2"/>
              <a:buChar char="§"/>
            </a:pPr>
            <a:r>
              <a:rPr lang="en-US" sz="2200" dirty="0">
                <a:ea typeface="+mn-lt"/>
                <a:cs typeface="+mn-lt"/>
              </a:rPr>
              <a:t>COVID-19 is an infectious disease.</a:t>
            </a:r>
          </a:p>
          <a:p>
            <a:pPr marL="342900" indent="-342900">
              <a:buFont typeface="Wingdings" pitchFamily="2" charset="2"/>
              <a:buChar char="§"/>
            </a:pPr>
            <a:r>
              <a:rPr lang="en-US" sz="2200" dirty="0">
                <a:ea typeface="+mn-lt"/>
                <a:cs typeface="+mn-lt"/>
              </a:rPr>
              <a:t>There’s no way to know how COVID-19 disease will affect you. Most people have a mild case, but it can cause serious illness and death.</a:t>
            </a:r>
          </a:p>
          <a:p>
            <a:pPr marL="342900" indent="-342900">
              <a:buFont typeface="Wingdings" pitchFamily="2" charset="2"/>
              <a:buChar char="§"/>
            </a:pPr>
            <a:r>
              <a:rPr lang="en-US" sz="2200" dirty="0">
                <a:ea typeface="+mn-lt"/>
                <a:cs typeface="+mn-lt"/>
              </a:rPr>
              <a:t>COVID-19 disease has killed more than a million people in the United States, making it a leading cause of death.</a:t>
            </a:r>
          </a:p>
          <a:p>
            <a:pPr marL="342900" indent="-342900">
              <a:buFont typeface="Wingdings" pitchFamily="2" charset="2"/>
              <a:buChar char="§"/>
            </a:pPr>
            <a:r>
              <a:rPr lang="en-US" sz="2200" dirty="0">
                <a:ea typeface="+mn-lt"/>
                <a:cs typeface="+mn-lt"/>
              </a:rPr>
              <a:t>Some people develop long COVID, where they have symptoms that last for weeks or months.</a:t>
            </a:r>
          </a:p>
          <a:p>
            <a:pPr marL="342900" indent="-342900">
              <a:buFont typeface="Wingdings" pitchFamily="2" charset="2"/>
              <a:buChar char="§"/>
            </a:pPr>
            <a:r>
              <a:rPr lang="en-US" sz="2200" dirty="0">
                <a:ea typeface="+mn-lt"/>
                <a:cs typeface="+mn-lt"/>
              </a:rPr>
              <a:t>COVID-19 disease can even cause some people to develop new health conditions.</a:t>
            </a:r>
          </a:p>
          <a:p>
            <a:pPr marL="342900" indent="-342900">
              <a:buFont typeface="Wingdings" pitchFamily="2" charset="2"/>
              <a:buChar char="§"/>
            </a:pPr>
            <a:r>
              <a:rPr lang="en-US" sz="2200" dirty="0">
                <a:ea typeface="+mn-lt"/>
                <a:cs typeface="+mn-lt"/>
              </a:rPr>
              <a:t>Getting and staying up to date with your COVID-19 vaccine can reduce the risk that you’ll:</a:t>
            </a:r>
          </a:p>
          <a:p>
            <a:pPr marL="800100" lvl="1" indent="-342900">
              <a:buFont typeface="Wingdings" pitchFamily="2" charset="2"/>
              <a:buChar char="§"/>
            </a:pPr>
            <a:r>
              <a:rPr lang="en-US" sz="2200" dirty="0">
                <a:latin typeface="+mn-lt"/>
                <a:ea typeface="+mn-lt"/>
                <a:cs typeface="+mn-lt"/>
              </a:rPr>
              <a:t>Get seriously ill, need hospital care, or die from COVID-19 disease.</a:t>
            </a:r>
            <a:endParaRPr lang="en-US" sz="2200" dirty="0">
              <a:latin typeface="+mn-lt"/>
              <a:ea typeface="+mn-lt"/>
              <a:cs typeface="Calibri"/>
            </a:endParaRPr>
          </a:p>
          <a:p>
            <a:pPr marL="800100" lvl="1" indent="-342900">
              <a:buFont typeface="Wingdings" pitchFamily="2" charset="2"/>
              <a:buChar char="§"/>
            </a:pPr>
            <a:r>
              <a:rPr lang="en-US" sz="2200" dirty="0">
                <a:latin typeface="+mn-lt"/>
                <a:ea typeface="+mn-lt"/>
                <a:cs typeface="+mn-lt"/>
              </a:rPr>
              <a:t>Develop long COVID.</a:t>
            </a:r>
          </a:p>
          <a:p>
            <a:pPr marL="800100" lvl="1" indent="-342900">
              <a:buFont typeface="Wingdings" pitchFamily="2" charset="2"/>
              <a:buChar char="§"/>
            </a:pPr>
            <a:r>
              <a:rPr lang="en-US" sz="2200" dirty="0">
                <a:latin typeface="+mn-lt"/>
                <a:ea typeface="+mn-lt"/>
                <a:cs typeface="+mn-lt"/>
              </a:rPr>
              <a:t>Spread the disease to others, putting their health and lives at risk.</a:t>
            </a:r>
            <a:endParaRPr lang="en-US" sz="2200" dirty="0">
              <a:latin typeface="+mn-lt"/>
              <a:ea typeface="Calibri" panose="020F0502020204030204"/>
              <a:cs typeface="Calibri" panose="020F0502020204030204"/>
            </a:endParaRPr>
          </a:p>
          <a:p>
            <a:endParaRPr lang="en-US" sz="2600" dirty="0"/>
          </a:p>
        </p:txBody>
      </p:sp>
    </p:spTree>
    <p:extLst>
      <p:ext uri="{BB962C8B-B14F-4D97-AF65-F5344CB8AC3E}">
        <p14:creationId xmlns:p14="http://schemas.microsoft.com/office/powerpoint/2010/main" val="1187961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C7B4-E95C-7734-9CD2-C830B5CA6450}"/>
              </a:ext>
            </a:extLst>
          </p:cNvPr>
          <p:cNvSpPr>
            <a:spLocks noGrp="1"/>
          </p:cNvSpPr>
          <p:nvPr>
            <p:ph type="title"/>
          </p:nvPr>
        </p:nvSpPr>
        <p:spPr>
          <a:xfrm>
            <a:off x="444500" y="228005"/>
            <a:ext cx="11303000" cy="584010"/>
          </a:xfrm>
        </p:spPr>
        <p:txBody>
          <a:bodyPr>
            <a:normAutofit fontScale="90000"/>
          </a:bodyPr>
          <a:lstStyle/>
          <a:p>
            <a:r>
              <a:rPr lang="en-US" sz="4400" b="1" dirty="0">
                <a:solidFill>
                  <a:srgbClr val="02B3AB"/>
                </a:solidFill>
                <a:cs typeface="Calibri Light"/>
              </a:rPr>
              <a:t>Disease or Vaccine Protection?</a:t>
            </a:r>
            <a:endParaRPr lang="en-US" sz="4400" b="1" dirty="0">
              <a:solidFill>
                <a:srgbClr val="02B3AB"/>
              </a:solidFill>
            </a:endParaRPr>
          </a:p>
        </p:txBody>
      </p:sp>
      <p:sp>
        <p:nvSpPr>
          <p:cNvPr id="3" name="Content Placeholder 2">
            <a:extLst>
              <a:ext uri="{FF2B5EF4-FFF2-40B4-BE49-F238E27FC236}">
                <a16:creationId xmlns:a16="http://schemas.microsoft.com/office/drawing/2014/main" id="{74833D5C-11A0-555D-5338-8736843D61FB}"/>
              </a:ext>
            </a:extLst>
          </p:cNvPr>
          <p:cNvSpPr>
            <a:spLocks noGrp="1"/>
          </p:cNvSpPr>
          <p:nvPr>
            <p:ph type="body" idx="1"/>
          </p:nvPr>
        </p:nvSpPr>
        <p:spPr>
          <a:xfrm>
            <a:off x="573343" y="1024464"/>
            <a:ext cx="11303000" cy="4368800"/>
          </a:xfrm>
        </p:spPr>
        <p:txBody>
          <a:bodyPr vert="horz" lIns="91440" tIns="45720" rIns="91440" bIns="45720" rtlCol="0" anchor="t">
            <a:noAutofit/>
          </a:bodyPr>
          <a:lstStyle/>
          <a:p>
            <a:pPr marL="342900" indent="-342900">
              <a:buFont typeface="Wingdings" pitchFamily="2" charset="2"/>
              <a:buChar char="§"/>
            </a:pPr>
            <a:r>
              <a:rPr lang="en-US" sz="2400" dirty="0">
                <a:solidFill>
                  <a:schemeClr val="tx1"/>
                </a:solidFill>
                <a:cs typeface="Calibri"/>
              </a:rPr>
              <a:t>All immunity is natural. Our bodies produce immunity via natural processes.</a:t>
            </a:r>
          </a:p>
          <a:p>
            <a:pPr marL="342900" indent="-342900">
              <a:buFont typeface="Wingdings" pitchFamily="2" charset="2"/>
              <a:buChar char="§"/>
            </a:pPr>
            <a:r>
              <a:rPr lang="en-US" sz="2400" b="1" dirty="0">
                <a:solidFill>
                  <a:schemeClr val="tx1"/>
                </a:solidFill>
                <a:cs typeface="Calibri"/>
              </a:rPr>
              <a:t>Vaccines not only prevent death, but they also prevent suffering. </a:t>
            </a:r>
            <a:r>
              <a:rPr lang="en-US" sz="2400" dirty="0">
                <a:solidFill>
                  <a:schemeClr val="tx1"/>
                </a:solidFill>
                <a:ea typeface="+mn-lt"/>
                <a:cs typeface="+mn-lt"/>
              </a:rPr>
              <a:t>Although vaccines don’t prevent COVID-19 transmission, they reduce it. </a:t>
            </a:r>
          </a:p>
          <a:p>
            <a:pPr marL="342900" indent="-342900">
              <a:buFont typeface="Wingdings" pitchFamily="2" charset="2"/>
              <a:buChar char="§"/>
            </a:pPr>
            <a:r>
              <a:rPr lang="en-US" sz="2400" dirty="0">
                <a:solidFill>
                  <a:schemeClr val="tx1"/>
                </a:solidFill>
                <a:ea typeface="+mn-lt"/>
                <a:cs typeface="+mn-lt"/>
              </a:rPr>
              <a:t>Infected people had some immunity but had to go through the disease to get it. </a:t>
            </a:r>
          </a:p>
          <a:p>
            <a:pPr marL="800100" lvl="1" indent="-342900">
              <a:buFont typeface="Wingdings" pitchFamily="2" charset="2"/>
              <a:buChar char="§"/>
            </a:pPr>
            <a:r>
              <a:rPr lang="en-US" sz="2400" dirty="0">
                <a:ea typeface="+mn-lt"/>
                <a:cs typeface="+mn-lt"/>
              </a:rPr>
              <a:t>Statistically, the chance that a healthy person would be okay was much higher, but healthy people still got sick and even died. </a:t>
            </a:r>
          </a:p>
          <a:p>
            <a:pPr marL="800100" lvl="1" indent="-342900">
              <a:buFont typeface="Wingdings" pitchFamily="2" charset="2"/>
              <a:buChar char="§"/>
            </a:pPr>
            <a:r>
              <a:rPr lang="en-US" sz="2400" dirty="0">
                <a:ea typeface="+mn-lt"/>
                <a:cs typeface="+mn-lt"/>
              </a:rPr>
              <a:t>Infection-acquired immunity is unpredictable. </a:t>
            </a:r>
            <a:endParaRPr lang="en-US" sz="2400" b="1" dirty="0">
              <a:solidFill>
                <a:schemeClr val="tx1"/>
              </a:solidFill>
              <a:ea typeface="+mn-lt"/>
              <a:cs typeface="+mn-lt"/>
            </a:endParaRPr>
          </a:p>
          <a:p>
            <a:pPr marL="342900" indent="-342900">
              <a:buFont typeface="Wingdings" pitchFamily="2" charset="2"/>
              <a:buChar char="§"/>
            </a:pPr>
            <a:r>
              <a:rPr lang="en-US" sz="2400" dirty="0">
                <a:solidFill>
                  <a:schemeClr val="tx1"/>
                </a:solidFill>
                <a:ea typeface="+mn-lt"/>
                <a:cs typeface="+mn-lt"/>
              </a:rPr>
              <a:t>In some people, immunity lasts months and in others, only a few weeks, so there is no guarantee of protection.</a:t>
            </a:r>
            <a:endParaRPr lang="en-US" sz="2400" b="1" dirty="0">
              <a:solidFill>
                <a:schemeClr val="tx1"/>
              </a:solidFill>
              <a:ea typeface="+mn-lt"/>
              <a:cs typeface="+mn-lt"/>
            </a:endParaRPr>
          </a:p>
          <a:p>
            <a:pPr marL="342900" indent="-342900">
              <a:buFont typeface="Wingdings" pitchFamily="2" charset="2"/>
              <a:buChar char="§"/>
            </a:pPr>
            <a:r>
              <a:rPr lang="en-US" sz="2400" dirty="0">
                <a:solidFill>
                  <a:schemeClr val="tx1"/>
                </a:solidFill>
                <a:ea typeface="+mn-lt"/>
                <a:cs typeface="+mn-lt"/>
              </a:rPr>
              <a:t>The vaccine’s protection can also fade with time, but with more predictability.</a:t>
            </a:r>
            <a:endParaRPr lang="en-US" sz="2400" b="1" dirty="0">
              <a:solidFill>
                <a:schemeClr val="tx1"/>
              </a:solidFill>
              <a:ea typeface="+mn-lt"/>
              <a:cs typeface="+mn-lt"/>
            </a:endParaRPr>
          </a:p>
          <a:p>
            <a:pPr marL="342900" indent="-342900">
              <a:buFont typeface="Wingdings" pitchFamily="2" charset="2"/>
              <a:buChar char="§"/>
            </a:pPr>
            <a:r>
              <a:rPr lang="en-US" sz="2400" dirty="0">
                <a:solidFill>
                  <a:schemeClr val="tx1"/>
                </a:solidFill>
                <a:ea typeface="+mn-lt"/>
                <a:cs typeface="+mn-lt"/>
              </a:rPr>
              <a:t>Booster vaccines may be recommended, providing a lower risk choice than getting infected.</a:t>
            </a:r>
            <a:endParaRPr lang="en-US" sz="2400" b="1" dirty="0">
              <a:solidFill>
                <a:schemeClr val="tx1"/>
              </a:solidFill>
              <a:cs typeface="Calibri"/>
            </a:endParaRPr>
          </a:p>
        </p:txBody>
      </p:sp>
    </p:spTree>
    <p:extLst>
      <p:ext uri="{BB962C8B-B14F-4D97-AF65-F5344CB8AC3E}">
        <p14:creationId xmlns:p14="http://schemas.microsoft.com/office/powerpoint/2010/main" val="261150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0FEA-1CF1-87CB-BEE1-710639A01204}"/>
              </a:ext>
            </a:extLst>
          </p:cNvPr>
          <p:cNvSpPr>
            <a:spLocks noGrp="1"/>
          </p:cNvSpPr>
          <p:nvPr>
            <p:ph type="title"/>
          </p:nvPr>
        </p:nvSpPr>
        <p:spPr/>
        <p:txBody>
          <a:bodyPr/>
          <a:lstStyle/>
          <a:p>
            <a:r>
              <a:rPr lang="en-US" b="1" dirty="0">
                <a:solidFill>
                  <a:srgbClr val="02B3AB"/>
                </a:solidFill>
                <a:latin typeface="+mn-lt"/>
                <a:cs typeface="Calibri"/>
              </a:rPr>
              <a:t>What Is a COVID-19 Vaccine?</a:t>
            </a:r>
            <a:endParaRPr lang="en-US" b="1" dirty="0">
              <a:solidFill>
                <a:srgbClr val="02B3AB"/>
              </a:solidFill>
              <a:latin typeface="+mn-lt"/>
            </a:endParaRPr>
          </a:p>
        </p:txBody>
      </p:sp>
      <p:sp>
        <p:nvSpPr>
          <p:cNvPr id="3" name="Content Placeholder 2">
            <a:extLst>
              <a:ext uri="{FF2B5EF4-FFF2-40B4-BE49-F238E27FC236}">
                <a16:creationId xmlns:a16="http://schemas.microsoft.com/office/drawing/2014/main" id="{4D9C6DCE-ADF9-670D-F57D-D74B9FDE6311}"/>
              </a:ext>
            </a:extLst>
          </p:cNvPr>
          <p:cNvSpPr>
            <a:spLocks noGrp="1"/>
          </p:cNvSpPr>
          <p:nvPr>
            <p:ph type="body" idx="1"/>
          </p:nvPr>
        </p:nvSpPr>
        <p:spPr>
          <a:xfrm>
            <a:off x="444500" y="1524000"/>
            <a:ext cx="11303000" cy="3979333"/>
          </a:xfrm>
        </p:spPr>
        <p:txBody>
          <a:bodyPr vert="horz" lIns="91440" tIns="45720" rIns="91440" bIns="45720" rtlCol="0" anchor="t">
            <a:normAutofit/>
          </a:bodyPr>
          <a:lstStyle/>
          <a:p>
            <a:pPr marL="342900" indent="-342900">
              <a:spcAft>
                <a:spcPts val="600"/>
              </a:spcAft>
              <a:buFont typeface="Wingdings" pitchFamily="2" charset="2"/>
              <a:buChar char="§"/>
            </a:pPr>
            <a:r>
              <a:rPr lang="en-US" sz="2800" dirty="0">
                <a:solidFill>
                  <a:schemeClr val="tx1"/>
                </a:solidFill>
                <a:ea typeface="+mn-lt"/>
                <a:cs typeface="+mn-lt"/>
              </a:rPr>
              <a:t>A COVID-19 vaccine is a vaccine designed to protect against the COVID-19 virus; the name of the virus is SARS-CoV-2.</a:t>
            </a:r>
          </a:p>
          <a:p>
            <a:pPr marL="342900" indent="-342900">
              <a:spcAft>
                <a:spcPts val="600"/>
              </a:spcAft>
              <a:buFont typeface="Wingdings" pitchFamily="2" charset="2"/>
              <a:buChar char="§"/>
            </a:pPr>
            <a:r>
              <a:rPr lang="en-US" sz="2800" dirty="0">
                <a:solidFill>
                  <a:schemeClr val="tx1"/>
                </a:solidFill>
                <a:ea typeface="+mn-lt"/>
                <a:cs typeface="+mn-lt"/>
              </a:rPr>
              <a:t>The vaccine works by helping/teaching the body’s immune system to recognize and fight the COVID-19 virus if you are exposed to it.</a:t>
            </a:r>
          </a:p>
          <a:p>
            <a:pPr marL="342900" indent="-342900">
              <a:spcAft>
                <a:spcPts val="600"/>
              </a:spcAft>
              <a:buFont typeface="Wingdings" pitchFamily="2" charset="2"/>
              <a:buChar char="§"/>
            </a:pPr>
            <a:r>
              <a:rPr lang="en-US" sz="2800" dirty="0">
                <a:solidFill>
                  <a:schemeClr val="tx1"/>
                </a:solidFill>
                <a:ea typeface="+mn-lt"/>
                <a:cs typeface="+mn-lt"/>
              </a:rPr>
              <a:t>Vaccines do not contain live virus and cannot give you COVID-19 disease.</a:t>
            </a:r>
            <a:endParaRPr lang="en-US" sz="2800" dirty="0">
              <a:solidFill>
                <a:schemeClr val="tx1"/>
              </a:solidFill>
            </a:endParaRPr>
          </a:p>
          <a:p>
            <a:endParaRPr lang="en-US" sz="2800" dirty="0">
              <a:cs typeface="Calibri"/>
            </a:endParaRPr>
          </a:p>
          <a:p>
            <a:endParaRPr lang="en-US" sz="2800" dirty="0">
              <a:cs typeface="Calibri"/>
            </a:endParaRPr>
          </a:p>
        </p:txBody>
      </p:sp>
    </p:spTree>
    <p:extLst>
      <p:ext uri="{BB962C8B-B14F-4D97-AF65-F5344CB8AC3E}">
        <p14:creationId xmlns:p14="http://schemas.microsoft.com/office/powerpoint/2010/main" val="351340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421D-6F90-0BDB-92DA-6807E188F6C9}"/>
              </a:ext>
            </a:extLst>
          </p:cNvPr>
          <p:cNvSpPr>
            <a:spLocks noGrp="1"/>
          </p:cNvSpPr>
          <p:nvPr>
            <p:ph type="title"/>
          </p:nvPr>
        </p:nvSpPr>
        <p:spPr/>
        <p:txBody>
          <a:bodyPr>
            <a:noAutofit/>
          </a:bodyPr>
          <a:lstStyle/>
          <a:p>
            <a:r>
              <a:rPr lang="en-US" sz="4400" b="1" i="0" dirty="0">
                <a:solidFill>
                  <a:srgbClr val="02B3AB"/>
                </a:solidFill>
                <a:effectLst/>
                <a:latin typeface="+mn-lt"/>
              </a:rPr>
              <a:t>How Do COVID-19 Vaccines Work?</a:t>
            </a:r>
            <a:br>
              <a:rPr lang="en-US" sz="4400" b="1" i="0" dirty="0">
                <a:solidFill>
                  <a:srgbClr val="02B3AB"/>
                </a:solidFill>
                <a:effectLst/>
                <a:latin typeface="+mn-lt"/>
              </a:rPr>
            </a:br>
            <a:endParaRPr lang="en-US" sz="4400" b="1" dirty="0">
              <a:solidFill>
                <a:srgbClr val="02B3AB"/>
              </a:solidFill>
              <a:latin typeface="+mn-lt"/>
            </a:endParaRPr>
          </a:p>
        </p:txBody>
      </p:sp>
      <p:sp>
        <p:nvSpPr>
          <p:cNvPr id="4" name="Text Placeholder 3">
            <a:extLst>
              <a:ext uri="{FF2B5EF4-FFF2-40B4-BE49-F238E27FC236}">
                <a16:creationId xmlns:a16="http://schemas.microsoft.com/office/drawing/2014/main" id="{8797EA3A-ADCB-434B-38AE-8D028A8CD494}"/>
              </a:ext>
            </a:extLst>
          </p:cNvPr>
          <p:cNvSpPr>
            <a:spLocks noGrp="1"/>
          </p:cNvSpPr>
          <p:nvPr>
            <p:ph type="body" sz="quarter" idx="10"/>
          </p:nvPr>
        </p:nvSpPr>
        <p:spPr>
          <a:xfrm>
            <a:off x="457199" y="1227668"/>
            <a:ext cx="11065933" cy="4508927"/>
          </a:xfrm>
        </p:spPr>
        <p:txBody>
          <a:bodyPr/>
          <a:lstStyle/>
          <a:p>
            <a:pPr marL="342900" indent="-342900" algn="l">
              <a:spcAft>
                <a:spcPts val="600"/>
              </a:spcAft>
              <a:buFont typeface="Wingdings" pitchFamily="2" charset="2"/>
              <a:buChar char="§"/>
            </a:pPr>
            <a:r>
              <a:rPr lang="en-US" sz="2400" b="0" i="0" dirty="0">
                <a:solidFill>
                  <a:srgbClr val="333333"/>
                </a:solidFill>
                <a:effectLst/>
              </a:rPr>
              <a:t>The COVID-19 vaccines available in the United States introduce your immune system to the spike protein found on the surface of the virus.</a:t>
            </a:r>
          </a:p>
          <a:p>
            <a:pPr marL="342900" indent="-342900" algn="l">
              <a:spcAft>
                <a:spcPts val="600"/>
              </a:spcAft>
              <a:buFont typeface="Wingdings" pitchFamily="2" charset="2"/>
              <a:buChar char="§"/>
            </a:pPr>
            <a:r>
              <a:rPr lang="en-US" sz="2400" b="0" i="0" dirty="0">
                <a:solidFill>
                  <a:srgbClr val="333333"/>
                </a:solidFill>
                <a:effectLst/>
              </a:rPr>
              <a:t>Your immune system sees the spike protein as an invading germ and reacts by creating cells that will be ready to identify and attack the virus if you’re exposed to it. </a:t>
            </a:r>
          </a:p>
          <a:p>
            <a:pPr marL="342900" indent="-342900" algn="l">
              <a:spcAft>
                <a:spcPts val="600"/>
              </a:spcAft>
              <a:buFont typeface="Wingdings" pitchFamily="2" charset="2"/>
              <a:buChar char="§"/>
            </a:pPr>
            <a:r>
              <a:rPr lang="en-US" sz="2400" b="0" i="0" dirty="0">
                <a:solidFill>
                  <a:srgbClr val="333333"/>
                </a:solidFill>
                <a:effectLst/>
              </a:rPr>
              <a:t>The vaccines don’t contain the COVID-19 virus, so you can’t get COVID-19 disease from them.</a:t>
            </a:r>
          </a:p>
          <a:p>
            <a:pPr marL="342900" indent="-342900" algn="l">
              <a:spcAft>
                <a:spcPts val="600"/>
              </a:spcAft>
              <a:buFont typeface="Wingdings" pitchFamily="2" charset="2"/>
              <a:buChar char="§"/>
            </a:pPr>
            <a:r>
              <a:rPr lang="en-US" sz="2400" b="0" i="0" dirty="0">
                <a:solidFill>
                  <a:srgbClr val="333333"/>
                </a:solidFill>
                <a:effectLst/>
              </a:rPr>
              <a:t>Once your immune system sees the spike protein, your body breaks down the vaccine ingredients and gets rid of them.</a:t>
            </a:r>
          </a:p>
          <a:p>
            <a:pPr marL="342900" indent="-342900" algn="l">
              <a:spcAft>
                <a:spcPts val="600"/>
              </a:spcAft>
              <a:buFont typeface="Wingdings" pitchFamily="2" charset="2"/>
              <a:buChar char="§"/>
            </a:pPr>
            <a:r>
              <a:rPr lang="en-US" sz="2400" b="0" i="0" dirty="0">
                <a:solidFill>
                  <a:srgbClr val="333333"/>
                </a:solidFill>
                <a:effectLst/>
              </a:rPr>
              <a:t>At no point do the vaccines change or interact with your DNA.</a:t>
            </a:r>
          </a:p>
          <a:p>
            <a:endParaRPr lang="en-US" sz="2800" dirty="0"/>
          </a:p>
        </p:txBody>
      </p:sp>
      <p:sp>
        <p:nvSpPr>
          <p:cNvPr id="5" name="Slide Number Placeholder 4">
            <a:extLst>
              <a:ext uri="{FF2B5EF4-FFF2-40B4-BE49-F238E27FC236}">
                <a16:creationId xmlns:a16="http://schemas.microsoft.com/office/drawing/2014/main" id="{206D899E-8B5C-D11F-CB22-C5BD36B73979}"/>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19</a:t>
            </a:fld>
            <a:endParaRPr lang="en-US" dirty="0"/>
          </a:p>
        </p:txBody>
      </p:sp>
    </p:spTree>
    <p:extLst>
      <p:ext uri="{BB962C8B-B14F-4D97-AF65-F5344CB8AC3E}">
        <p14:creationId xmlns:p14="http://schemas.microsoft.com/office/powerpoint/2010/main" val="166611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8" name="object 8"/>
          <p:cNvSpPr txBox="1"/>
          <p:nvPr/>
        </p:nvSpPr>
        <p:spPr>
          <a:xfrm>
            <a:off x="1248598" y="4382230"/>
            <a:ext cx="10515600" cy="2099293"/>
          </a:xfrm>
          <a:prstGeom prst="rect">
            <a:avLst/>
          </a:prstGeom>
        </p:spPr>
        <p:txBody>
          <a:bodyPr vert="horz" wrap="square" lIns="0" tIns="135890" rIns="0" bIns="0" rtlCol="0">
            <a:spAutoFit/>
          </a:bodyPr>
          <a:lstStyle/>
          <a:p>
            <a:pPr marL="12700" marR="5080">
              <a:lnSpc>
                <a:spcPts val="5090"/>
              </a:lnSpc>
              <a:spcBef>
                <a:spcPts val="1070"/>
              </a:spcBef>
            </a:pPr>
            <a:r>
              <a:rPr lang="en-US" sz="5050" b="1" spc="-10" dirty="0">
                <a:solidFill>
                  <a:schemeClr val="bg1"/>
                </a:solidFill>
                <a:latin typeface="Arial" panose="020B0604020202020204" pitchFamily="34" charset="0"/>
                <a:cs typeface="Arial" panose="020B0604020202020204" pitchFamily="34" charset="0"/>
              </a:rPr>
              <a:t>Slide deck to be adapted for community conversations and presentations</a:t>
            </a:r>
            <a:endParaRPr sz="5050" b="1" dirty="0">
              <a:solidFill>
                <a:schemeClr val="bg1"/>
              </a:solidFill>
              <a:latin typeface="Arial" panose="020B0604020202020204" pitchFamily="34" charset="0"/>
              <a:cs typeface="Arial" panose="020B0604020202020204" pitchFamily="34" charset="0"/>
            </a:endParaRPr>
          </a:p>
        </p:txBody>
      </p:sp>
      <p:sp>
        <p:nvSpPr>
          <p:cNvPr id="10" name="object 10"/>
          <p:cNvSpPr txBox="1"/>
          <p:nvPr/>
        </p:nvSpPr>
        <p:spPr>
          <a:xfrm>
            <a:off x="8001000" y="6209245"/>
            <a:ext cx="3733800" cy="395620"/>
          </a:xfrm>
          <a:prstGeom prst="rect">
            <a:avLst/>
          </a:prstGeom>
        </p:spPr>
        <p:txBody>
          <a:bodyPr vert="horz" wrap="square" lIns="0" tIns="26034" rIns="0" bIns="0" rtlCol="0">
            <a:spAutoFit/>
          </a:bodyPr>
          <a:lstStyle/>
          <a:p>
            <a:pPr algn="r"/>
            <a:r>
              <a:rPr lang="en-US" sz="1200" i="1" dirty="0">
                <a:solidFill>
                  <a:schemeClr val="bg1"/>
                </a:solidFill>
                <a:latin typeface="Arial" panose="020B0604020202020204" pitchFamily="34" charset="0"/>
                <a:cs typeface="Arial" panose="020B0604020202020204" pitchFamily="34" charset="0"/>
              </a:rPr>
              <a:t>Pharmacists strengthening vaccine confidence </a:t>
            </a:r>
            <a:br>
              <a:rPr lang="en-US" sz="1200" i="1" dirty="0">
                <a:solidFill>
                  <a:schemeClr val="bg1"/>
                </a:solidFill>
                <a:latin typeface="Arial" panose="020B0604020202020204" pitchFamily="34" charset="0"/>
                <a:cs typeface="Arial" panose="020B0604020202020204" pitchFamily="34" charset="0"/>
              </a:rPr>
            </a:br>
            <a:r>
              <a:rPr lang="en-US" sz="1200" i="1" dirty="0">
                <a:solidFill>
                  <a:schemeClr val="bg1"/>
                </a:solidFill>
                <a:latin typeface="Arial" panose="020B0604020202020204" pitchFamily="34" charset="0"/>
                <a:cs typeface="Arial" panose="020B0604020202020204" pitchFamily="34" charset="0"/>
              </a:rPr>
              <a:t>in their patients and communities.</a:t>
            </a:r>
          </a:p>
        </p:txBody>
      </p:sp>
      <p:pic>
        <p:nvPicPr>
          <p:cNvPr id="12" name="Picture 11" descr="Logo&#10;&#10;Description automatically generated">
            <a:extLst>
              <a:ext uri="{FF2B5EF4-FFF2-40B4-BE49-F238E27FC236}">
                <a16:creationId xmlns:a16="http://schemas.microsoft.com/office/drawing/2014/main" id="{BDD3E6C0-597F-4892-9F0A-4B608AF94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94" y="716640"/>
            <a:ext cx="1826966" cy="578760"/>
          </a:xfrm>
          <a:prstGeom prst="rect">
            <a:avLst/>
          </a:prstGeom>
        </p:spPr>
      </p:pic>
      <p:pic>
        <p:nvPicPr>
          <p:cNvPr id="4" name="Picture 3">
            <a:extLst>
              <a:ext uri="{FF2B5EF4-FFF2-40B4-BE49-F238E27FC236}">
                <a16:creationId xmlns:a16="http://schemas.microsoft.com/office/drawing/2014/main" id="{161E4D28-15DE-2E4D-A17C-2A9B6F54625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193050" y="456994"/>
            <a:ext cx="5654500" cy="4190876"/>
          </a:xfrm>
          <a:prstGeom prst="rect">
            <a:avLst/>
          </a:prstGeom>
        </p:spPr>
      </p:pic>
      <p:pic>
        <p:nvPicPr>
          <p:cNvPr id="3" name="2ECEDDBB-11F5-4792-895F-11085405CE83" descr="colorscape.jpg">
            <a:extLst>
              <a:ext uri="{FF2B5EF4-FFF2-40B4-BE49-F238E27FC236}">
                <a16:creationId xmlns:a16="http://schemas.microsoft.com/office/drawing/2014/main" id="{1CED03B0-CE4F-5BA3-2170-41486F4E18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47" y="1560690"/>
            <a:ext cx="1826966" cy="2556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46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5706-FE11-00DE-D367-009119AFF7EB}"/>
              </a:ext>
            </a:extLst>
          </p:cNvPr>
          <p:cNvSpPr>
            <a:spLocks noGrp="1"/>
          </p:cNvSpPr>
          <p:nvPr>
            <p:ph type="title"/>
          </p:nvPr>
        </p:nvSpPr>
        <p:spPr>
          <a:xfrm>
            <a:off x="222250" y="177153"/>
            <a:ext cx="11747500" cy="777136"/>
          </a:xfrm>
        </p:spPr>
        <p:txBody>
          <a:bodyPr>
            <a:noAutofit/>
          </a:bodyPr>
          <a:lstStyle/>
          <a:p>
            <a:r>
              <a:rPr lang="en-US" sz="4000" b="1" dirty="0">
                <a:solidFill>
                  <a:srgbClr val="02B3AB"/>
                </a:solidFill>
                <a:latin typeface="+mn-lt"/>
                <a:cs typeface="Calibri"/>
              </a:rPr>
              <a:t>Different Types of COVID-19 Vaccines</a:t>
            </a:r>
            <a:endParaRPr lang="en-US" sz="4000" b="1" dirty="0">
              <a:solidFill>
                <a:srgbClr val="02B3AB"/>
              </a:solidFill>
              <a:latin typeface="+mn-lt"/>
            </a:endParaRPr>
          </a:p>
        </p:txBody>
      </p:sp>
      <p:sp>
        <p:nvSpPr>
          <p:cNvPr id="3" name="Content Placeholder 2">
            <a:extLst>
              <a:ext uri="{FF2B5EF4-FFF2-40B4-BE49-F238E27FC236}">
                <a16:creationId xmlns:a16="http://schemas.microsoft.com/office/drawing/2014/main" id="{99994BD9-9BC4-C255-9882-456B901078C4}"/>
              </a:ext>
            </a:extLst>
          </p:cNvPr>
          <p:cNvSpPr>
            <a:spLocks noGrp="1"/>
          </p:cNvSpPr>
          <p:nvPr>
            <p:ph type="body" idx="1"/>
          </p:nvPr>
        </p:nvSpPr>
        <p:spPr>
          <a:xfrm>
            <a:off x="444500" y="954289"/>
            <a:ext cx="11303000" cy="4949422"/>
          </a:xfrm>
        </p:spPr>
        <p:txBody>
          <a:bodyPr vert="horz" lIns="91440" tIns="45720" rIns="91440" bIns="45720" rtlCol="0" anchor="t">
            <a:noAutofit/>
          </a:bodyPr>
          <a:lstStyle/>
          <a:p>
            <a:r>
              <a:rPr lang="en-US" sz="2000" dirty="0">
                <a:solidFill>
                  <a:schemeClr val="tx1"/>
                </a:solidFill>
                <a:ea typeface="+mn-lt"/>
                <a:cs typeface="+mn-lt"/>
              </a:rPr>
              <a:t>There are two main types of COVID-19 vaccines: mRNA and subunits.</a:t>
            </a:r>
          </a:p>
          <a:p>
            <a:endParaRPr lang="en-US" sz="2000" dirty="0">
              <a:solidFill>
                <a:schemeClr val="tx1"/>
              </a:solidFill>
            </a:endParaRPr>
          </a:p>
          <a:p>
            <a:pPr algn="l">
              <a:buFont typeface="+mj-lt"/>
              <a:buAutoNum type="arabicPeriod"/>
            </a:pPr>
            <a:r>
              <a:rPr lang="en-US" sz="2000" b="1" i="0" dirty="0">
                <a:solidFill>
                  <a:schemeClr val="tx1"/>
                </a:solidFill>
                <a:effectLst/>
              </a:rPr>
              <a:t> </a:t>
            </a:r>
            <a:r>
              <a:rPr lang="en-US" sz="2000" b="1" i="0" dirty="0">
                <a:effectLst/>
              </a:rPr>
              <a:t>mRNA Vaccines</a:t>
            </a:r>
            <a:r>
              <a:rPr lang="en-US" sz="2000" b="0" i="0" dirty="0">
                <a:effectLst/>
              </a:rPr>
              <a:t>:</a:t>
            </a:r>
          </a:p>
          <a:p>
            <a:pPr marL="800100" lvl="1" indent="-342900" algn="l">
              <a:buFont typeface="Arial" panose="020B0604020202020204" pitchFamily="34" charset="0"/>
              <a:buChar char="•"/>
            </a:pPr>
            <a:r>
              <a:rPr lang="en-US" sz="2000" b="0" i="0" dirty="0">
                <a:solidFill>
                  <a:schemeClr val="tx1"/>
                </a:solidFill>
                <a:effectLst/>
              </a:rPr>
              <a:t>Pfizer-BioNTech</a:t>
            </a:r>
          </a:p>
          <a:p>
            <a:pPr marL="800100" lvl="1" indent="-342900" algn="l">
              <a:buFont typeface="Arial" panose="020B0604020202020204" pitchFamily="34" charset="0"/>
              <a:buChar char="•"/>
            </a:pPr>
            <a:r>
              <a:rPr lang="en-US" sz="2000" b="0" i="0" dirty="0">
                <a:solidFill>
                  <a:schemeClr val="tx1"/>
                </a:solidFill>
                <a:effectLst/>
              </a:rPr>
              <a:t>Moderna</a:t>
            </a:r>
          </a:p>
          <a:p>
            <a:pPr lvl="1" algn="l"/>
            <a:r>
              <a:rPr lang="en-US" sz="2000" b="0" i="0" dirty="0">
                <a:solidFill>
                  <a:schemeClr val="tx1"/>
                </a:solidFill>
                <a:effectLst/>
              </a:rPr>
              <a:t>These deliver a small gene segment to cells, like a blueprint, telling them to produce a harmless protein found on the surface of COVID-19 virus. This stimulates an immune response, teaching the body to recognize and fight the virus.</a:t>
            </a:r>
          </a:p>
          <a:p>
            <a:pPr lvl="1" algn="l"/>
            <a:endParaRPr lang="en-US" sz="2000" b="0" i="0" dirty="0">
              <a:solidFill>
                <a:schemeClr val="tx1"/>
              </a:solidFill>
              <a:effectLst/>
            </a:endParaRPr>
          </a:p>
          <a:p>
            <a:pPr algn="l">
              <a:buFont typeface="+mj-lt"/>
              <a:buAutoNum type="arabicPeriod"/>
            </a:pPr>
            <a:r>
              <a:rPr lang="en-US" sz="2000" b="1" i="0" dirty="0">
                <a:solidFill>
                  <a:schemeClr val="tx1"/>
                </a:solidFill>
                <a:effectLst/>
              </a:rPr>
              <a:t> </a:t>
            </a:r>
            <a:r>
              <a:rPr lang="en-US" sz="2000" b="1" i="0" dirty="0">
                <a:effectLst/>
              </a:rPr>
              <a:t>Protein Subunit Vaccines</a:t>
            </a:r>
            <a:r>
              <a:rPr lang="en-US" sz="2000" b="0" i="0" dirty="0">
                <a:effectLst/>
              </a:rPr>
              <a:t>:</a:t>
            </a:r>
          </a:p>
          <a:p>
            <a:pPr marL="800100" lvl="1" indent="-342900" algn="l">
              <a:buFont typeface="Arial" panose="020B0604020202020204" pitchFamily="34" charset="0"/>
              <a:buChar char="•"/>
            </a:pPr>
            <a:r>
              <a:rPr lang="en-US" sz="2000" b="0" i="0" dirty="0">
                <a:solidFill>
                  <a:schemeClr val="tx1"/>
                </a:solidFill>
                <a:effectLst/>
              </a:rPr>
              <a:t>Novavax</a:t>
            </a:r>
          </a:p>
          <a:p>
            <a:pPr lvl="1" algn="l"/>
            <a:r>
              <a:rPr lang="en-US" sz="2000" b="0" i="0" dirty="0">
                <a:solidFill>
                  <a:schemeClr val="tx1"/>
                </a:solidFill>
                <a:effectLst/>
              </a:rPr>
              <a:t>Contains proteins from spike protein of COVID-19 virus. These proteins stimulate an immune response, preparing the body to defend against the actual virus.</a:t>
            </a:r>
          </a:p>
          <a:p>
            <a:endParaRPr lang="en-US" sz="2000" dirty="0">
              <a:solidFill>
                <a:schemeClr val="tx1"/>
              </a:solidFill>
            </a:endParaRPr>
          </a:p>
          <a:p>
            <a:r>
              <a:rPr lang="en-US" sz="2000" dirty="0">
                <a:solidFill>
                  <a:schemeClr val="tx1"/>
                </a:solidFill>
                <a:ea typeface="+mn-lt"/>
                <a:cs typeface="+mn-lt"/>
              </a:rPr>
              <a:t>Both types of vaccines contain a piece of the virus that triggers an immune response.</a:t>
            </a:r>
          </a:p>
          <a:p>
            <a:r>
              <a:rPr lang="en-US" sz="2000" dirty="0">
                <a:solidFill>
                  <a:schemeClr val="tx1"/>
                </a:solidFill>
                <a:ea typeface="+mn-lt"/>
                <a:cs typeface="+mn-lt"/>
              </a:rPr>
              <a:t>Guidance on their use comes from the FDA and CDC, based on clinical evidence.</a:t>
            </a:r>
            <a:endParaRPr lang="en-US" sz="2000" dirty="0">
              <a:cs typeface="Calibri"/>
            </a:endParaRPr>
          </a:p>
        </p:txBody>
      </p:sp>
    </p:spTree>
    <p:extLst>
      <p:ext uri="{BB962C8B-B14F-4D97-AF65-F5344CB8AC3E}">
        <p14:creationId xmlns:p14="http://schemas.microsoft.com/office/powerpoint/2010/main" val="154878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9A38-5202-2E9E-320B-CA62C6096AC5}"/>
              </a:ext>
            </a:extLst>
          </p:cNvPr>
          <p:cNvSpPr>
            <a:spLocks noGrp="1"/>
          </p:cNvSpPr>
          <p:nvPr>
            <p:ph type="title"/>
          </p:nvPr>
        </p:nvSpPr>
        <p:spPr/>
        <p:txBody>
          <a:bodyPr>
            <a:noAutofit/>
          </a:bodyPr>
          <a:lstStyle/>
          <a:p>
            <a:r>
              <a:rPr lang="en-US" sz="2800" b="1" dirty="0">
                <a:solidFill>
                  <a:srgbClr val="02B3AB"/>
                </a:solidFill>
                <a:ea typeface="+mj-lt"/>
                <a:cs typeface="+mj-lt"/>
              </a:rPr>
              <a:t>Are COVID-19 Vaccines Safe for People Who Want to Become Pregnant, Are Pregnant, or Are Breastfeeding?</a:t>
            </a:r>
            <a:endParaRPr lang="en-US" sz="2800" b="1" dirty="0">
              <a:solidFill>
                <a:srgbClr val="02B3AB"/>
              </a:solidFill>
            </a:endParaRPr>
          </a:p>
        </p:txBody>
      </p:sp>
      <p:sp>
        <p:nvSpPr>
          <p:cNvPr id="3" name="Content Placeholder 2">
            <a:extLst>
              <a:ext uri="{FF2B5EF4-FFF2-40B4-BE49-F238E27FC236}">
                <a16:creationId xmlns:a16="http://schemas.microsoft.com/office/drawing/2014/main" id="{4CE4202B-DD36-F521-9BA8-CCC59EE66923}"/>
              </a:ext>
            </a:extLst>
          </p:cNvPr>
          <p:cNvSpPr>
            <a:spLocks noGrp="1"/>
          </p:cNvSpPr>
          <p:nvPr>
            <p:ph type="body" idx="1"/>
          </p:nvPr>
        </p:nvSpPr>
        <p:spPr>
          <a:xfrm>
            <a:off x="444500" y="1524000"/>
            <a:ext cx="11747500" cy="3953933"/>
          </a:xfrm>
        </p:spPr>
        <p:txBody>
          <a:bodyPr vert="horz" lIns="91440" tIns="45720" rIns="91440" bIns="45720" rtlCol="0" anchor="t">
            <a:noAutofit/>
          </a:bodyPr>
          <a:lstStyle/>
          <a:p>
            <a:pPr marL="342900" indent="-342900">
              <a:buFont typeface="Wingdings" pitchFamily="2" charset="2"/>
              <a:buChar char="§"/>
            </a:pPr>
            <a:r>
              <a:rPr lang="en-US" sz="2000" dirty="0">
                <a:solidFill>
                  <a:schemeClr val="tx1"/>
                </a:solidFill>
                <a:ea typeface="+mn-lt"/>
                <a:cs typeface="+mn-lt"/>
              </a:rPr>
              <a:t>Evidence confirms that people who are pregnant or were recently pregnant are at higher risk for severe illness if they get COVID-19 disease. </a:t>
            </a:r>
          </a:p>
          <a:p>
            <a:pPr marL="342900" indent="-342900">
              <a:buFont typeface="Wingdings" pitchFamily="2" charset="2"/>
              <a:buChar char="§"/>
            </a:pPr>
            <a:r>
              <a:rPr lang="en-US" sz="2000" dirty="0">
                <a:solidFill>
                  <a:schemeClr val="tx1"/>
                </a:solidFill>
                <a:ea typeface="+mn-lt"/>
                <a:cs typeface="+mn-lt"/>
              </a:rPr>
              <a:t>COVID-19 disease can be a dangerous disease during pregnancy. COVID-19 increases the risk of severe illness in pregnant moms and preterm birth of the baby. It might increase risks for other problems during pregnancy.</a:t>
            </a:r>
            <a:endParaRPr lang="en-US" sz="2000" dirty="0">
              <a:solidFill>
                <a:schemeClr val="tx1"/>
              </a:solidFill>
              <a:ea typeface="+mn-lt"/>
            </a:endParaRPr>
          </a:p>
          <a:p>
            <a:pPr marL="342900" indent="-342900">
              <a:buFont typeface="Wingdings" pitchFamily="2" charset="2"/>
              <a:buChar char="§"/>
            </a:pPr>
            <a:r>
              <a:rPr lang="en-US" sz="2000" dirty="0">
                <a:solidFill>
                  <a:schemeClr val="tx1"/>
                </a:solidFill>
                <a:ea typeface="+mn-lt"/>
                <a:cs typeface="+mn-lt"/>
              </a:rPr>
              <a:t>Getting a COVID-19 vaccine can protect you against severe illness from COVID-19 and help keep your baby safe.</a:t>
            </a:r>
            <a:endParaRPr lang="en-US" sz="2000" dirty="0">
              <a:solidFill>
                <a:schemeClr val="tx1"/>
              </a:solidFill>
              <a:ea typeface="+mn-lt"/>
            </a:endParaRPr>
          </a:p>
          <a:p>
            <a:pPr marL="342900" indent="-342900">
              <a:buFont typeface="Wingdings" pitchFamily="2" charset="2"/>
              <a:buChar char="§"/>
            </a:pPr>
            <a:r>
              <a:rPr lang="en-US" sz="2000" dirty="0">
                <a:solidFill>
                  <a:schemeClr val="tx1"/>
                </a:solidFill>
                <a:ea typeface="+mn-lt"/>
                <a:cs typeface="+mn-lt"/>
              </a:rPr>
              <a:t>Evidence shows that vaccination against COVID-19 does not lead to complications during pregnancy.</a:t>
            </a:r>
          </a:p>
          <a:p>
            <a:pPr marL="342900" indent="-342900">
              <a:buFont typeface="Wingdings" pitchFamily="2" charset="2"/>
              <a:buChar char="§"/>
            </a:pPr>
            <a:r>
              <a:rPr lang="en-US" sz="2000" dirty="0">
                <a:solidFill>
                  <a:schemeClr val="tx1"/>
                </a:solidFill>
                <a:ea typeface="+mn-lt"/>
                <a:cs typeface="+mn-lt"/>
              </a:rPr>
              <a:t>Evidence shows that COVID-19 vaccines have no effect on fertility, miscarriage, or healthy deliveries.</a:t>
            </a:r>
          </a:p>
          <a:p>
            <a:pPr marL="342900" indent="-342900">
              <a:buFont typeface="Wingdings" pitchFamily="2" charset="2"/>
              <a:buChar char="§"/>
            </a:pPr>
            <a:r>
              <a:rPr lang="en-US" sz="2000" dirty="0">
                <a:solidFill>
                  <a:schemeClr val="tx1"/>
                </a:solidFill>
                <a:ea typeface="+mn-lt"/>
                <a:cs typeface="+mn-lt"/>
              </a:rPr>
              <a:t>CDC recommends COVID-19 vaccination for all people who are pregnant, want to become pregnant, or are breastfeeding.</a:t>
            </a:r>
            <a:endParaRPr lang="en-US" sz="2000" dirty="0">
              <a:cs typeface="Calibri"/>
            </a:endParaRPr>
          </a:p>
        </p:txBody>
      </p:sp>
    </p:spTree>
    <p:extLst>
      <p:ext uri="{BB962C8B-B14F-4D97-AF65-F5344CB8AC3E}">
        <p14:creationId xmlns:p14="http://schemas.microsoft.com/office/powerpoint/2010/main" val="100144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69E956-A9A7-CF1E-6E1E-99D70F04EC9E}"/>
              </a:ext>
            </a:extLst>
          </p:cNvPr>
          <p:cNvSpPr>
            <a:spLocks noGrp="1"/>
          </p:cNvSpPr>
          <p:nvPr>
            <p:ph type="title"/>
          </p:nvPr>
        </p:nvSpPr>
        <p:spPr/>
        <p:txBody>
          <a:bodyPr>
            <a:noAutofit/>
          </a:bodyPr>
          <a:lstStyle/>
          <a:p>
            <a:r>
              <a:rPr lang="en-US" sz="3800" dirty="0"/>
              <a:t>Are There Populations Who Still Need a Primary Series?</a:t>
            </a:r>
          </a:p>
        </p:txBody>
      </p:sp>
      <p:sp>
        <p:nvSpPr>
          <p:cNvPr id="5" name="Text Placeholder 4">
            <a:extLst>
              <a:ext uri="{FF2B5EF4-FFF2-40B4-BE49-F238E27FC236}">
                <a16:creationId xmlns:a16="http://schemas.microsoft.com/office/drawing/2014/main" id="{4AE69AAB-C926-CF25-B7A0-306B0967740E}"/>
              </a:ext>
            </a:extLst>
          </p:cNvPr>
          <p:cNvSpPr>
            <a:spLocks noGrp="1"/>
          </p:cNvSpPr>
          <p:nvPr>
            <p:ph type="body" idx="1"/>
          </p:nvPr>
        </p:nvSpPr>
        <p:spPr>
          <a:xfrm>
            <a:off x="422275" y="1635817"/>
            <a:ext cx="11303000" cy="276999"/>
          </a:xfrm>
        </p:spPr>
        <p:txBody>
          <a:bodyPr/>
          <a:lstStyle/>
          <a:p>
            <a:r>
              <a:rPr lang="en-US" dirty="0"/>
              <a:t>Unvaccinated Young Children</a:t>
            </a:r>
          </a:p>
        </p:txBody>
      </p:sp>
      <p:sp>
        <p:nvSpPr>
          <p:cNvPr id="7" name="Text Placeholder 6">
            <a:extLst>
              <a:ext uri="{FF2B5EF4-FFF2-40B4-BE49-F238E27FC236}">
                <a16:creationId xmlns:a16="http://schemas.microsoft.com/office/drawing/2014/main" id="{C5532547-7EA8-A5EF-9AD0-F73A07C3995D}"/>
              </a:ext>
            </a:extLst>
          </p:cNvPr>
          <p:cNvSpPr>
            <a:spLocks noGrp="1"/>
          </p:cNvSpPr>
          <p:nvPr>
            <p:ph type="body" sz="quarter" idx="10"/>
          </p:nvPr>
        </p:nvSpPr>
        <p:spPr>
          <a:xfrm>
            <a:off x="422275" y="2178624"/>
            <a:ext cx="10729913" cy="2616101"/>
          </a:xfrm>
        </p:spPr>
        <p:txBody>
          <a:bodyPr/>
          <a:lstStyle/>
          <a:p>
            <a:r>
              <a:rPr lang="en-US" sz="2000" dirty="0"/>
              <a:t>While most adults have completed a primary series, most children ages 6 months – 4 years remain </a:t>
            </a:r>
            <a:r>
              <a:rPr lang="en-US" sz="2000" b="1" dirty="0"/>
              <a:t>unvaccinated</a:t>
            </a:r>
            <a:r>
              <a:rPr lang="en-US" sz="2000" dirty="0"/>
              <a:t>.</a:t>
            </a:r>
          </a:p>
          <a:p>
            <a:endParaRPr lang="en-US" sz="1000" dirty="0"/>
          </a:p>
          <a:p>
            <a:r>
              <a:rPr lang="en-US" sz="2000" dirty="0"/>
              <a:t>For most older children, adolescents, and adults, future doses will be an additional “boost” after prior infection, prior vaccination, or both</a:t>
            </a:r>
          </a:p>
          <a:p>
            <a:endParaRPr lang="en-US" sz="1000" dirty="0"/>
          </a:p>
          <a:p>
            <a:r>
              <a:rPr lang="en-US" sz="2000" dirty="0"/>
              <a:t>Young children will continue to age into the vaccine recommendations at 6 months and could be SARS-CoV-2 naïve. </a:t>
            </a:r>
          </a:p>
          <a:p>
            <a:endParaRPr lang="en-US" sz="1000" dirty="0"/>
          </a:p>
          <a:p>
            <a:r>
              <a:rPr lang="en-US" sz="2000" dirty="0"/>
              <a:t>Some populations of young children likely still need a ‘prime’ and ‘boost’ to optimize immunity.</a:t>
            </a:r>
          </a:p>
        </p:txBody>
      </p:sp>
      <p:sp>
        <p:nvSpPr>
          <p:cNvPr id="6" name="TextBox 5">
            <a:extLst>
              <a:ext uri="{FF2B5EF4-FFF2-40B4-BE49-F238E27FC236}">
                <a16:creationId xmlns:a16="http://schemas.microsoft.com/office/drawing/2014/main" id="{91059347-8762-6D1F-89FC-A3FDE344827F}"/>
              </a:ext>
            </a:extLst>
          </p:cNvPr>
          <p:cNvSpPr txBox="1"/>
          <p:nvPr/>
        </p:nvSpPr>
        <p:spPr>
          <a:xfrm>
            <a:off x="6379028" y="6283677"/>
            <a:ext cx="51997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Source:  CDC ACIP February 24, 2023</a:t>
            </a:r>
            <a:endParaRPr lang="en-US" dirty="0"/>
          </a:p>
        </p:txBody>
      </p:sp>
    </p:spTree>
    <p:extLst>
      <p:ext uri="{BB962C8B-B14F-4D97-AF65-F5344CB8AC3E}">
        <p14:creationId xmlns:p14="http://schemas.microsoft.com/office/powerpoint/2010/main" val="2710458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18F6-4C86-4757-3496-EA8469EBF5A9}"/>
              </a:ext>
            </a:extLst>
          </p:cNvPr>
          <p:cNvSpPr>
            <a:spLocks noGrp="1"/>
          </p:cNvSpPr>
          <p:nvPr>
            <p:ph type="title"/>
          </p:nvPr>
        </p:nvSpPr>
        <p:spPr>
          <a:xfrm>
            <a:off x="317657" y="149200"/>
            <a:ext cx="11303000" cy="777136"/>
          </a:xfrm>
        </p:spPr>
        <p:txBody>
          <a:bodyPr>
            <a:normAutofit/>
          </a:bodyPr>
          <a:lstStyle/>
          <a:p>
            <a:r>
              <a:rPr lang="en-US" sz="4400" b="1" dirty="0">
                <a:solidFill>
                  <a:srgbClr val="02B3AB"/>
                </a:solidFill>
              </a:rPr>
              <a:t>COVID-19 Vaccine Development</a:t>
            </a:r>
          </a:p>
        </p:txBody>
      </p:sp>
      <p:sp>
        <p:nvSpPr>
          <p:cNvPr id="4" name="Text Placeholder 3">
            <a:extLst>
              <a:ext uri="{FF2B5EF4-FFF2-40B4-BE49-F238E27FC236}">
                <a16:creationId xmlns:a16="http://schemas.microsoft.com/office/drawing/2014/main" id="{1B7149DC-4AB2-7ACF-DDAD-2B1BB70A05C0}"/>
              </a:ext>
            </a:extLst>
          </p:cNvPr>
          <p:cNvSpPr>
            <a:spLocks noGrp="1"/>
          </p:cNvSpPr>
          <p:nvPr>
            <p:ph type="body" sz="quarter" idx="10"/>
          </p:nvPr>
        </p:nvSpPr>
        <p:spPr>
          <a:xfrm>
            <a:off x="571342" y="1145701"/>
            <a:ext cx="11049315" cy="4616648"/>
          </a:xfrm>
        </p:spPr>
        <p:txBody>
          <a:bodyPr/>
          <a:lstStyle/>
          <a:p>
            <a:pPr marL="342900" indent="-342900" algn="l">
              <a:spcAft>
                <a:spcPts val="1200"/>
              </a:spcAft>
              <a:buFont typeface="Wingdings" panose="05000000000000000000" pitchFamily="2" charset="2"/>
              <a:buChar char="§"/>
            </a:pPr>
            <a:r>
              <a:rPr lang="en-US" sz="2400" b="0" i="0" dirty="0">
                <a:solidFill>
                  <a:srgbClr val="2A2A2A"/>
                </a:solidFill>
                <a:effectLst/>
              </a:rPr>
              <a:t>Developed in record time but were not “rushed.”</a:t>
            </a:r>
          </a:p>
          <a:p>
            <a:pPr marL="342900" indent="-342900" algn="l">
              <a:spcAft>
                <a:spcPts val="1200"/>
              </a:spcAft>
              <a:buFont typeface="Wingdings" panose="05000000000000000000" pitchFamily="2" charset="2"/>
              <a:buChar char="§"/>
            </a:pPr>
            <a:r>
              <a:rPr lang="en-US" sz="2400" b="0" i="0" dirty="0">
                <a:solidFill>
                  <a:srgbClr val="2A2A2A"/>
                </a:solidFill>
                <a:effectLst/>
              </a:rPr>
              <a:t>Speediness does not equal carelessness. All the usual steps for testing, evaluation, and review were done properly and thoroughly.</a:t>
            </a:r>
          </a:p>
          <a:p>
            <a:pPr marL="342900" indent="-342900" algn="l">
              <a:spcAft>
                <a:spcPts val="1200"/>
              </a:spcAft>
              <a:buFont typeface="Wingdings" panose="05000000000000000000" pitchFamily="2" charset="2"/>
              <a:buChar char="§"/>
            </a:pPr>
            <a:r>
              <a:rPr lang="en-US" sz="2400" b="0" i="0" dirty="0">
                <a:solidFill>
                  <a:srgbClr val="2A2A2A"/>
                </a:solidFill>
                <a:effectLst/>
              </a:rPr>
              <a:t>None of the usual steps in the vaccine development process were skipped. Rather, some steps were conducted on an overlapping schedule to gather important data faster.</a:t>
            </a:r>
          </a:p>
          <a:p>
            <a:pPr marL="342900" indent="-342900" algn="l">
              <a:spcAft>
                <a:spcPts val="1200"/>
              </a:spcAft>
              <a:buFont typeface="Wingdings" panose="05000000000000000000" pitchFamily="2" charset="2"/>
              <a:buChar char="§"/>
            </a:pPr>
            <a:r>
              <a:rPr lang="en-US" sz="2400" b="0" i="0" dirty="0">
                <a:solidFill>
                  <a:srgbClr val="2A2A2A"/>
                </a:solidFill>
                <a:effectLst/>
              </a:rPr>
              <a:t>The vaccine developers did not cut corners—they cut “red tape.” Because the pandemic was a true global emergency, there was a worldwide effort to remove usual bureaucratic hurdles, with governments funding concurrent activities.</a:t>
            </a:r>
          </a:p>
          <a:p>
            <a:pPr algn="l"/>
            <a:endParaRPr lang="en-US" sz="2000" b="0" i="0" dirty="0">
              <a:solidFill>
                <a:srgbClr val="2A2A2A"/>
              </a:solidFill>
              <a:effectLst/>
            </a:endParaRPr>
          </a:p>
        </p:txBody>
      </p:sp>
      <p:sp>
        <p:nvSpPr>
          <p:cNvPr id="5" name="Slide Number Placeholder 4">
            <a:extLst>
              <a:ext uri="{FF2B5EF4-FFF2-40B4-BE49-F238E27FC236}">
                <a16:creationId xmlns:a16="http://schemas.microsoft.com/office/drawing/2014/main" id="{050105A2-8640-12E8-F5D6-F60FE19976CE}"/>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23</a:t>
            </a:fld>
            <a:endParaRPr lang="en-US" dirty="0"/>
          </a:p>
        </p:txBody>
      </p:sp>
    </p:spTree>
    <p:extLst>
      <p:ext uri="{BB962C8B-B14F-4D97-AF65-F5344CB8AC3E}">
        <p14:creationId xmlns:p14="http://schemas.microsoft.com/office/powerpoint/2010/main" val="3779870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18F6-4C86-4757-3496-EA8469EBF5A9}"/>
              </a:ext>
            </a:extLst>
          </p:cNvPr>
          <p:cNvSpPr>
            <a:spLocks noGrp="1"/>
          </p:cNvSpPr>
          <p:nvPr>
            <p:ph type="title"/>
          </p:nvPr>
        </p:nvSpPr>
        <p:spPr>
          <a:xfrm>
            <a:off x="317657" y="196334"/>
            <a:ext cx="11303000" cy="777136"/>
          </a:xfrm>
        </p:spPr>
        <p:txBody>
          <a:bodyPr>
            <a:normAutofit/>
          </a:bodyPr>
          <a:lstStyle/>
          <a:p>
            <a:r>
              <a:rPr lang="en-US" sz="4400" b="1" dirty="0">
                <a:solidFill>
                  <a:srgbClr val="02B3AB"/>
                </a:solidFill>
              </a:rPr>
              <a:t>COVID-19 Vaccine Development </a:t>
            </a:r>
            <a:r>
              <a:rPr lang="en-US" sz="3100" b="1" dirty="0">
                <a:solidFill>
                  <a:srgbClr val="02B3AB"/>
                </a:solidFill>
              </a:rPr>
              <a:t>(continued)</a:t>
            </a:r>
          </a:p>
        </p:txBody>
      </p:sp>
      <p:sp>
        <p:nvSpPr>
          <p:cNvPr id="4" name="Text Placeholder 3">
            <a:extLst>
              <a:ext uri="{FF2B5EF4-FFF2-40B4-BE49-F238E27FC236}">
                <a16:creationId xmlns:a16="http://schemas.microsoft.com/office/drawing/2014/main" id="{1B7149DC-4AB2-7ACF-DDAD-2B1BB70A05C0}"/>
              </a:ext>
            </a:extLst>
          </p:cNvPr>
          <p:cNvSpPr>
            <a:spLocks noGrp="1"/>
          </p:cNvSpPr>
          <p:nvPr>
            <p:ph type="body" sz="quarter" idx="10"/>
          </p:nvPr>
        </p:nvSpPr>
        <p:spPr>
          <a:xfrm>
            <a:off x="317657" y="1136275"/>
            <a:ext cx="11303001" cy="4462760"/>
          </a:xfrm>
        </p:spPr>
        <p:txBody>
          <a:bodyPr/>
          <a:lstStyle/>
          <a:p>
            <a:pPr marL="569913" indent="-342900" algn="l">
              <a:spcAft>
                <a:spcPts val="1200"/>
              </a:spcAft>
              <a:buFont typeface="Wingdings" panose="05000000000000000000" pitchFamily="2" charset="2"/>
              <a:buChar char="§"/>
            </a:pPr>
            <a:r>
              <a:rPr lang="en-US" sz="2400" b="0" i="0" dirty="0">
                <a:solidFill>
                  <a:srgbClr val="2A2A2A"/>
                </a:solidFill>
                <a:effectLst/>
              </a:rPr>
              <a:t>The vaccines were reviewed by independent panels of experts and approved under an Emergency Use Authorization (EUA) process set up in the early 2000s, before the COVID-19 pandemic. The EUA process is used only when there is a serious and immediate risk to the public’s health.</a:t>
            </a:r>
          </a:p>
          <a:p>
            <a:pPr marL="569913" indent="-342900" algn="l">
              <a:spcAft>
                <a:spcPts val="1200"/>
              </a:spcAft>
              <a:buFont typeface="Wingdings" panose="05000000000000000000" pitchFamily="2" charset="2"/>
              <a:buChar char="§"/>
            </a:pPr>
            <a:r>
              <a:rPr lang="en-US" sz="2400" b="0" i="0" dirty="0">
                <a:solidFill>
                  <a:srgbClr val="2A2A2A"/>
                </a:solidFill>
                <a:effectLst/>
              </a:rPr>
              <a:t>Vaccines were authorized for emergency use after extensive clinical testing in tens of thousands of volunteers from many diverse backgrounds, races, ethnicities, ages, and geographic areas.</a:t>
            </a:r>
          </a:p>
          <a:p>
            <a:pPr marL="569913" indent="-342900" algn="l">
              <a:spcAft>
                <a:spcPts val="1200"/>
              </a:spcAft>
              <a:buFont typeface="Wingdings" panose="05000000000000000000" pitchFamily="2" charset="2"/>
              <a:buChar char="§"/>
            </a:pPr>
            <a:r>
              <a:rPr lang="en-US" sz="2400" b="0" i="0" dirty="0">
                <a:solidFill>
                  <a:srgbClr val="2A2A2A"/>
                </a:solidFill>
                <a:effectLst/>
                <a:latin typeface="+mn-lt"/>
              </a:rPr>
              <a:t>The vaccines have gone through the same safety tests and meet the same standards as other vaccines produced through the years. And the COVID-19 vaccines continue to be monitored through multiple safety systems.</a:t>
            </a:r>
          </a:p>
          <a:p>
            <a:pPr algn="l"/>
            <a:endParaRPr lang="en-US" sz="2000" b="0" i="0" dirty="0">
              <a:solidFill>
                <a:srgbClr val="2A2A2A"/>
              </a:solidFill>
              <a:effectLst/>
            </a:endParaRPr>
          </a:p>
        </p:txBody>
      </p:sp>
      <p:sp>
        <p:nvSpPr>
          <p:cNvPr id="5" name="Slide Number Placeholder 4">
            <a:extLst>
              <a:ext uri="{FF2B5EF4-FFF2-40B4-BE49-F238E27FC236}">
                <a16:creationId xmlns:a16="http://schemas.microsoft.com/office/drawing/2014/main" id="{050105A2-8640-12E8-F5D6-F60FE19976CE}"/>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24</a:t>
            </a:fld>
            <a:endParaRPr lang="en-US" dirty="0"/>
          </a:p>
        </p:txBody>
      </p:sp>
    </p:spTree>
    <p:extLst>
      <p:ext uri="{BB962C8B-B14F-4D97-AF65-F5344CB8AC3E}">
        <p14:creationId xmlns:p14="http://schemas.microsoft.com/office/powerpoint/2010/main" val="4086928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B797-AFAA-CF79-8889-505B20769FD7}"/>
              </a:ext>
            </a:extLst>
          </p:cNvPr>
          <p:cNvSpPr>
            <a:spLocks noGrp="1"/>
          </p:cNvSpPr>
          <p:nvPr>
            <p:ph type="title"/>
          </p:nvPr>
        </p:nvSpPr>
        <p:spPr>
          <a:xfrm>
            <a:off x="444500" y="256630"/>
            <a:ext cx="11303000" cy="777136"/>
          </a:xfrm>
        </p:spPr>
        <p:txBody>
          <a:bodyPr>
            <a:normAutofit/>
          </a:bodyPr>
          <a:lstStyle/>
          <a:p>
            <a:r>
              <a:rPr lang="en-US" sz="3200" b="1" dirty="0">
                <a:solidFill>
                  <a:srgbClr val="02B3AB"/>
                </a:solidFill>
                <a:latin typeface="+mn-lt"/>
                <a:ea typeface="Calibri"/>
                <a:cs typeface="Calibri"/>
              </a:rPr>
              <a:t>What Are the Symptoms of Long COVID?</a:t>
            </a:r>
            <a:endParaRPr lang="en-US" sz="3200" dirty="0">
              <a:solidFill>
                <a:srgbClr val="02B3AB"/>
              </a:solidFill>
              <a:latin typeface="+mn-lt"/>
            </a:endParaRPr>
          </a:p>
        </p:txBody>
      </p:sp>
      <p:sp>
        <p:nvSpPr>
          <p:cNvPr id="4" name="Content Placeholder 3">
            <a:extLst>
              <a:ext uri="{FF2B5EF4-FFF2-40B4-BE49-F238E27FC236}">
                <a16:creationId xmlns:a16="http://schemas.microsoft.com/office/drawing/2014/main" id="{1F3869C0-7B14-01B6-B7A7-A5DE4F063312}"/>
              </a:ext>
            </a:extLst>
          </p:cNvPr>
          <p:cNvSpPr>
            <a:spLocks noGrp="1"/>
          </p:cNvSpPr>
          <p:nvPr>
            <p:ph type="body" idx="1"/>
          </p:nvPr>
        </p:nvSpPr>
        <p:spPr>
          <a:xfrm>
            <a:off x="444500" y="843942"/>
            <a:ext cx="11303000" cy="276999"/>
          </a:xfrm>
        </p:spPr>
        <p:txBody>
          <a:bodyPr vert="horz" lIns="91440" tIns="45720" rIns="91440" bIns="45720" rtlCol="0" anchor="t">
            <a:noAutofit/>
          </a:bodyPr>
          <a:lstStyle/>
          <a:p>
            <a:pPr lvl="1"/>
            <a:r>
              <a:rPr lang="en-US" dirty="0">
                <a:ea typeface="Calibri"/>
                <a:cs typeface="Calibri"/>
              </a:rPr>
              <a:t>People who have long COVID can experience a variety of symptoms. Commonly reported symptoms include:</a:t>
            </a:r>
            <a:endParaRPr lang="en-US" dirty="0"/>
          </a:p>
          <a:p>
            <a:pPr lvl="1"/>
            <a:endParaRPr lang="en-US" dirty="0">
              <a:ea typeface="Calibri"/>
              <a:cs typeface="Calibri"/>
            </a:endParaRPr>
          </a:p>
        </p:txBody>
      </p:sp>
      <p:sp>
        <p:nvSpPr>
          <p:cNvPr id="3" name="TextBox 2">
            <a:extLst>
              <a:ext uri="{FF2B5EF4-FFF2-40B4-BE49-F238E27FC236}">
                <a16:creationId xmlns:a16="http://schemas.microsoft.com/office/drawing/2014/main" id="{E721F2A3-08FA-83E7-B2A8-24DEDCF42ADA}"/>
              </a:ext>
            </a:extLst>
          </p:cNvPr>
          <p:cNvSpPr txBox="1"/>
          <p:nvPr/>
        </p:nvSpPr>
        <p:spPr>
          <a:xfrm>
            <a:off x="930410" y="1570822"/>
            <a:ext cx="4354286" cy="4401205"/>
          </a:xfrm>
          <a:prstGeom prst="rect">
            <a:avLst/>
          </a:prstGeom>
          <a:noFill/>
        </p:spPr>
        <p:txBody>
          <a:bodyPr wrap="square" rtlCol="0">
            <a:spAutoFit/>
          </a:bodyPr>
          <a:lstStyle/>
          <a:p>
            <a:pPr marL="285750" indent="-285750">
              <a:buFont typeface="Wingdings" pitchFamily="2" charset="2"/>
              <a:buChar char="§"/>
            </a:pPr>
            <a:r>
              <a:rPr lang="en-US" sz="2000" dirty="0">
                <a:ea typeface="Calibri"/>
                <a:cs typeface="Calibri"/>
              </a:rPr>
              <a:t>Tiredness or fatigue that interferes with daily life.</a:t>
            </a:r>
          </a:p>
          <a:p>
            <a:pPr marL="285750" indent="-285750">
              <a:buFont typeface="Wingdings" pitchFamily="2" charset="2"/>
              <a:buChar char="§"/>
            </a:pPr>
            <a:r>
              <a:rPr lang="en-US" sz="2000" dirty="0">
                <a:ea typeface="Calibri"/>
                <a:cs typeface="Calibri"/>
              </a:rPr>
              <a:t>Fever.</a:t>
            </a:r>
          </a:p>
          <a:p>
            <a:pPr marL="285750" indent="-285750">
              <a:buFont typeface="Wingdings" pitchFamily="2" charset="2"/>
              <a:buChar char="§"/>
            </a:pPr>
            <a:r>
              <a:rPr lang="en-US" sz="2000" dirty="0">
                <a:ea typeface="Calibri"/>
                <a:cs typeface="Calibri"/>
              </a:rPr>
              <a:t>Difficulty breathing or shortness of breath.</a:t>
            </a:r>
          </a:p>
          <a:p>
            <a:pPr marL="285750" indent="-285750">
              <a:buFont typeface="Wingdings" pitchFamily="2" charset="2"/>
              <a:buChar char="§"/>
            </a:pPr>
            <a:r>
              <a:rPr lang="en-US" sz="2000" dirty="0">
                <a:ea typeface="Calibri"/>
                <a:cs typeface="Calibri"/>
              </a:rPr>
              <a:t>Cough.</a:t>
            </a:r>
          </a:p>
          <a:p>
            <a:pPr marL="285750" indent="-285750">
              <a:buFont typeface="Wingdings" pitchFamily="2" charset="2"/>
              <a:buChar char="§"/>
            </a:pPr>
            <a:r>
              <a:rPr lang="en-US" sz="2000" dirty="0">
                <a:ea typeface="Calibri"/>
                <a:cs typeface="Calibri"/>
              </a:rPr>
              <a:t>Chest pain.</a:t>
            </a:r>
          </a:p>
          <a:p>
            <a:pPr marL="285750" indent="-285750">
              <a:buFont typeface="Wingdings" pitchFamily="2" charset="2"/>
              <a:buChar char="§"/>
            </a:pPr>
            <a:r>
              <a:rPr lang="en-US" sz="2000" dirty="0">
                <a:ea typeface="Calibri"/>
                <a:cs typeface="Calibri"/>
              </a:rPr>
              <a:t>Fast-beating or pounding heart (known as heart palpitations).</a:t>
            </a:r>
          </a:p>
          <a:p>
            <a:pPr marL="285750" indent="-285750">
              <a:buFont typeface="Wingdings" pitchFamily="2" charset="2"/>
              <a:buChar char="§"/>
            </a:pPr>
            <a:r>
              <a:rPr lang="en-US" sz="2000" dirty="0">
                <a:ea typeface="Calibri"/>
                <a:cs typeface="Calibri"/>
              </a:rPr>
              <a:t>Difficulty thinking or concentrating (known as “brain fog”).</a:t>
            </a:r>
          </a:p>
          <a:p>
            <a:pPr marL="285750" indent="-285750">
              <a:buFont typeface="Wingdings" pitchFamily="2" charset="2"/>
              <a:buChar char="§"/>
            </a:pPr>
            <a:r>
              <a:rPr lang="en-US" sz="2000" dirty="0">
                <a:ea typeface="Calibri"/>
                <a:cs typeface="Calibri"/>
              </a:rPr>
              <a:t>Headache.</a:t>
            </a:r>
          </a:p>
          <a:p>
            <a:pPr marL="285750" indent="-285750">
              <a:buFont typeface="Wingdings" pitchFamily="2" charset="2"/>
              <a:buChar char="§"/>
            </a:pPr>
            <a:r>
              <a:rPr lang="en-US" sz="2000" dirty="0">
                <a:ea typeface="Calibri"/>
                <a:cs typeface="Calibri"/>
              </a:rPr>
              <a:t>Sleep problems.</a:t>
            </a:r>
          </a:p>
          <a:p>
            <a:endParaRPr lang="en-US" sz="2000" dirty="0"/>
          </a:p>
        </p:txBody>
      </p:sp>
      <p:sp>
        <p:nvSpPr>
          <p:cNvPr id="5" name="TextBox 4">
            <a:extLst>
              <a:ext uri="{FF2B5EF4-FFF2-40B4-BE49-F238E27FC236}">
                <a16:creationId xmlns:a16="http://schemas.microsoft.com/office/drawing/2014/main" id="{BC6B9736-6B5D-B58B-FB63-7CD03C2C6A1F}"/>
              </a:ext>
            </a:extLst>
          </p:cNvPr>
          <p:cNvSpPr txBox="1"/>
          <p:nvPr/>
        </p:nvSpPr>
        <p:spPr>
          <a:xfrm>
            <a:off x="6096000" y="1570822"/>
            <a:ext cx="4354286" cy="4708981"/>
          </a:xfrm>
          <a:prstGeom prst="rect">
            <a:avLst/>
          </a:prstGeom>
          <a:noFill/>
        </p:spPr>
        <p:txBody>
          <a:bodyPr wrap="square" rtlCol="0">
            <a:spAutoFit/>
          </a:bodyPr>
          <a:lstStyle/>
          <a:p>
            <a:pPr marL="285750" indent="-285750">
              <a:buFont typeface="Wingdings" pitchFamily="2" charset="2"/>
              <a:buChar char="§"/>
            </a:pPr>
            <a:r>
              <a:rPr lang="en-US" sz="2000" dirty="0">
                <a:ea typeface="Calibri"/>
                <a:cs typeface="Calibri"/>
              </a:rPr>
              <a:t>Dizziness when you stand up (lightheadedness).</a:t>
            </a:r>
          </a:p>
          <a:p>
            <a:pPr marL="285750" indent="-285750">
              <a:buFont typeface="Wingdings" pitchFamily="2" charset="2"/>
              <a:buChar char="§"/>
            </a:pPr>
            <a:r>
              <a:rPr lang="en-US" sz="2000" dirty="0">
                <a:ea typeface="Calibri"/>
                <a:cs typeface="Calibri"/>
              </a:rPr>
              <a:t>Pins-and-needles feelings.</a:t>
            </a:r>
          </a:p>
          <a:p>
            <a:pPr marL="285750" indent="-285750">
              <a:buFont typeface="Wingdings" pitchFamily="2" charset="2"/>
              <a:buChar char="§"/>
            </a:pPr>
            <a:r>
              <a:rPr lang="en-US" sz="2000" dirty="0">
                <a:ea typeface="Calibri"/>
                <a:cs typeface="Calibri"/>
              </a:rPr>
              <a:t>Change in smell or taste.</a:t>
            </a:r>
          </a:p>
          <a:p>
            <a:pPr marL="285750" indent="-285750">
              <a:buFont typeface="Wingdings" pitchFamily="2" charset="2"/>
              <a:buChar char="§"/>
            </a:pPr>
            <a:r>
              <a:rPr lang="en-US" sz="2000" dirty="0">
                <a:ea typeface="Calibri"/>
                <a:cs typeface="Calibri"/>
              </a:rPr>
              <a:t>Depression or anxiety. </a:t>
            </a:r>
          </a:p>
          <a:p>
            <a:pPr marL="285750" indent="-285750">
              <a:buFont typeface="Wingdings" pitchFamily="2" charset="2"/>
              <a:buChar char="§"/>
            </a:pPr>
            <a:r>
              <a:rPr lang="en-US" sz="2000" dirty="0">
                <a:ea typeface="Calibri"/>
                <a:cs typeface="Calibri"/>
              </a:rPr>
              <a:t>Diarrhea.</a:t>
            </a:r>
          </a:p>
          <a:p>
            <a:pPr marL="285750" indent="-285750">
              <a:buFont typeface="Wingdings" pitchFamily="2" charset="2"/>
              <a:buChar char="§"/>
            </a:pPr>
            <a:r>
              <a:rPr lang="en-US" sz="2000" dirty="0">
                <a:ea typeface="Calibri"/>
                <a:cs typeface="Calibri"/>
              </a:rPr>
              <a:t>Stomach pain.</a:t>
            </a:r>
          </a:p>
          <a:p>
            <a:pPr marL="285750" indent="-285750">
              <a:buFont typeface="Wingdings" pitchFamily="2" charset="2"/>
              <a:buChar char="§"/>
            </a:pPr>
            <a:r>
              <a:rPr lang="en-US" sz="2000" dirty="0">
                <a:ea typeface="Calibri"/>
                <a:cs typeface="Calibri"/>
              </a:rPr>
              <a:t>Joint or muscle pain.</a:t>
            </a:r>
          </a:p>
          <a:p>
            <a:pPr marL="285750" indent="-285750">
              <a:buFont typeface="Wingdings" pitchFamily="2" charset="2"/>
              <a:buChar char="§"/>
            </a:pPr>
            <a:r>
              <a:rPr lang="en-US" sz="2000" dirty="0">
                <a:ea typeface="Calibri"/>
                <a:cs typeface="Calibri"/>
              </a:rPr>
              <a:t>Rash.</a:t>
            </a:r>
          </a:p>
          <a:p>
            <a:pPr marL="285750" indent="-285750">
              <a:buFont typeface="Wingdings" pitchFamily="2" charset="2"/>
              <a:buChar char="§"/>
            </a:pPr>
            <a:r>
              <a:rPr lang="en-US" sz="2000" dirty="0">
                <a:ea typeface="Calibri"/>
                <a:cs typeface="Calibri"/>
              </a:rPr>
              <a:t>Changes in menstrual cycle.</a:t>
            </a:r>
          </a:p>
          <a:p>
            <a:pPr marL="285750" indent="-285750">
              <a:buFont typeface="Wingdings" pitchFamily="2" charset="2"/>
              <a:buChar char="§"/>
            </a:pPr>
            <a:r>
              <a:rPr lang="en-US" sz="2000" dirty="0">
                <a:ea typeface="Calibri"/>
                <a:cs typeface="Calibri"/>
              </a:rPr>
              <a:t>Symptoms that get worse after physical or mental effort (known as “post-exertional malaise”).</a:t>
            </a:r>
          </a:p>
          <a:p>
            <a:pPr marL="285750" indent="-285750">
              <a:buFont typeface="Wingdings" pitchFamily="2" charset="2"/>
              <a:buChar char="§"/>
            </a:pPr>
            <a:endParaRPr lang="en-US" sz="2000" dirty="0">
              <a:ea typeface="Calibri"/>
              <a:cs typeface="Calibri"/>
            </a:endParaRPr>
          </a:p>
          <a:p>
            <a:endParaRPr lang="en-US" sz="2000" dirty="0"/>
          </a:p>
        </p:txBody>
      </p:sp>
    </p:spTree>
    <p:extLst>
      <p:ext uri="{BB962C8B-B14F-4D97-AF65-F5344CB8AC3E}">
        <p14:creationId xmlns:p14="http://schemas.microsoft.com/office/powerpoint/2010/main" val="173218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C2D03-5490-5D7C-A4D8-D3136685FB8C}"/>
              </a:ext>
            </a:extLst>
          </p:cNvPr>
          <p:cNvSpPr>
            <a:spLocks noGrp="1"/>
          </p:cNvSpPr>
          <p:nvPr>
            <p:ph type="ctrTitle"/>
          </p:nvPr>
        </p:nvSpPr>
        <p:spPr>
          <a:xfrm>
            <a:off x="596900" y="4835314"/>
            <a:ext cx="10363200" cy="777136"/>
          </a:xfrm>
        </p:spPr>
        <p:txBody>
          <a:bodyPr>
            <a:normAutofit fontScale="90000"/>
          </a:bodyPr>
          <a:lstStyle/>
          <a:p>
            <a:r>
              <a:rPr lang="en-US" dirty="0"/>
              <a:t>Slides About COVID-19 and Children</a:t>
            </a:r>
          </a:p>
        </p:txBody>
      </p:sp>
    </p:spTree>
    <p:extLst>
      <p:ext uri="{BB962C8B-B14F-4D97-AF65-F5344CB8AC3E}">
        <p14:creationId xmlns:p14="http://schemas.microsoft.com/office/powerpoint/2010/main" val="2707501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B669-E41B-0978-D21C-F3D0C44B6643}"/>
              </a:ext>
            </a:extLst>
          </p:cNvPr>
          <p:cNvSpPr>
            <a:spLocks noGrp="1"/>
          </p:cNvSpPr>
          <p:nvPr>
            <p:ph type="title"/>
          </p:nvPr>
        </p:nvSpPr>
        <p:spPr/>
        <p:txBody>
          <a:bodyPr>
            <a:normAutofit/>
          </a:bodyPr>
          <a:lstStyle/>
          <a:p>
            <a:r>
              <a:rPr lang="en-US" sz="4400" b="1" dirty="0">
                <a:solidFill>
                  <a:srgbClr val="02B3AB"/>
                </a:solidFill>
                <a:latin typeface="+mn-lt"/>
                <a:cs typeface="Calibri"/>
              </a:rPr>
              <a:t>What Is COVID-19 and Why Vaccinate?</a:t>
            </a:r>
            <a:endParaRPr lang="en-US" sz="4400" b="1" dirty="0">
              <a:solidFill>
                <a:srgbClr val="02B3AB"/>
              </a:solidFill>
              <a:latin typeface="+mn-lt"/>
            </a:endParaRPr>
          </a:p>
        </p:txBody>
      </p:sp>
      <p:sp>
        <p:nvSpPr>
          <p:cNvPr id="3" name="Content Placeholder 2">
            <a:extLst>
              <a:ext uri="{FF2B5EF4-FFF2-40B4-BE49-F238E27FC236}">
                <a16:creationId xmlns:a16="http://schemas.microsoft.com/office/drawing/2014/main" id="{B2820262-3B15-C350-B2AC-D4C3D28AB194}"/>
              </a:ext>
            </a:extLst>
          </p:cNvPr>
          <p:cNvSpPr>
            <a:spLocks noGrp="1"/>
          </p:cNvSpPr>
          <p:nvPr>
            <p:ph type="body" idx="1"/>
          </p:nvPr>
        </p:nvSpPr>
        <p:spPr>
          <a:xfrm>
            <a:off x="444500" y="1447800"/>
            <a:ext cx="11303000" cy="3962400"/>
          </a:xfrm>
        </p:spPr>
        <p:txBody>
          <a:bodyPr vert="horz" lIns="91440" tIns="45720" rIns="91440" bIns="45720" rtlCol="0" anchor="t">
            <a:normAutofit/>
          </a:bodyPr>
          <a:lstStyle/>
          <a:p>
            <a:pPr marL="342900" indent="-342900">
              <a:buFont typeface="Wingdings" pitchFamily="2" charset="2"/>
              <a:buChar char="§"/>
            </a:pPr>
            <a:r>
              <a:rPr lang="en-US" sz="2400" dirty="0">
                <a:solidFill>
                  <a:schemeClr val="tx1"/>
                </a:solidFill>
                <a:ea typeface="+mn-lt"/>
                <a:cs typeface="+mn-lt"/>
              </a:rPr>
              <a:t>COVID-19 is a disease caused by the SARS-CoV-2 virus. It can cause respiratory symptoms, fever, and other symptoms. In severe cases, it can cause hospitalization and death.</a:t>
            </a:r>
          </a:p>
          <a:p>
            <a:pPr marL="342900" indent="-342900">
              <a:buFont typeface="Wingdings" pitchFamily="2" charset="2"/>
              <a:buChar char="§"/>
            </a:pPr>
            <a:r>
              <a:rPr lang="en-US" sz="2400" dirty="0">
                <a:solidFill>
                  <a:schemeClr val="tx1"/>
                </a:solidFill>
                <a:ea typeface="+mn-lt"/>
                <a:cs typeface="+mn-lt"/>
              </a:rPr>
              <a:t>Children can get COVID-19 and can transmit the virus to others, especially people who are vulnerable to the disease.</a:t>
            </a:r>
            <a:endParaRPr lang="en-US" sz="2400" dirty="0">
              <a:solidFill>
                <a:schemeClr val="tx1"/>
              </a:solidFill>
              <a:ea typeface="+mn-lt"/>
            </a:endParaRPr>
          </a:p>
          <a:p>
            <a:pPr marL="342900" indent="-342900">
              <a:buFont typeface="Wingdings" pitchFamily="2" charset="2"/>
              <a:buChar char="§"/>
            </a:pPr>
            <a:r>
              <a:rPr lang="en-US" sz="2400" dirty="0">
                <a:solidFill>
                  <a:schemeClr val="tx1"/>
                </a:solidFill>
                <a:ea typeface="+mn-lt"/>
                <a:cs typeface="+mn-lt"/>
              </a:rPr>
              <a:t>Vaccinating children against COVID-19 can help protect them from getting sick with COVID-19.</a:t>
            </a:r>
            <a:endParaRPr lang="en-US" sz="2400" dirty="0">
              <a:solidFill>
                <a:schemeClr val="tx1"/>
              </a:solidFill>
              <a:ea typeface="+mn-ea"/>
              <a:cs typeface="Calibri"/>
            </a:endParaRPr>
          </a:p>
          <a:p>
            <a:pPr marL="800100" lvl="1" indent="-342900">
              <a:buFont typeface="Wingdings" pitchFamily="2" charset="2"/>
              <a:buChar char="§"/>
            </a:pPr>
            <a:r>
              <a:rPr lang="en-US" sz="2400" dirty="0">
                <a:solidFill>
                  <a:schemeClr val="tx1"/>
                </a:solidFill>
                <a:ea typeface="+mn-lt"/>
                <a:cs typeface="+mn-lt"/>
              </a:rPr>
              <a:t>COVID-19 vaccines are highly effective in preventing COVID-19 in children.</a:t>
            </a:r>
          </a:p>
          <a:p>
            <a:pPr marL="800100" lvl="1" indent="-342900">
              <a:buFont typeface="Wingdings" pitchFamily="2" charset="2"/>
              <a:buChar char="§"/>
            </a:pPr>
            <a:r>
              <a:rPr lang="en-US" sz="2400" dirty="0">
                <a:solidFill>
                  <a:schemeClr val="tx1"/>
                </a:solidFill>
                <a:ea typeface="+mn-lt"/>
                <a:cs typeface="+mn-lt"/>
              </a:rPr>
              <a:t>Getting vaccinated can help children avoid getting sick, missing school or other activities, and developing long-term health problems.</a:t>
            </a:r>
          </a:p>
          <a:p>
            <a:pPr lvl="1"/>
            <a:endParaRPr lang="en-US" sz="2400" dirty="0">
              <a:solidFill>
                <a:schemeClr val="tx1"/>
              </a:solidFill>
              <a:ea typeface="+mn-lt"/>
              <a:cs typeface="+mn-lt"/>
            </a:endParaRPr>
          </a:p>
          <a:p>
            <a:endParaRPr lang="en-US" sz="2400" dirty="0">
              <a:cs typeface="Calibri"/>
            </a:endParaRPr>
          </a:p>
        </p:txBody>
      </p:sp>
    </p:spTree>
    <p:extLst>
      <p:ext uri="{BB962C8B-B14F-4D97-AF65-F5344CB8AC3E}">
        <p14:creationId xmlns:p14="http://schemas.microsoft.com/office/powerpoint/2010/main" val="549501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BA43-603B-8FEA-C2F7-1CD29F03BFF4}"/>
              </a:ext>
            </a:extLst>
          </p:cNvPr>
          <p:cNvSpPr>
            <a:spLocks noGrp="1"/>
          </p:cNvSpPr>
          <p:nvPr>
            <p:ph type="title"/>
          </p:nvPr>
        </p:nvSpPr>
        <p:spPr>
          <a:xfrm>
            <a:off x="368300" y="110257"/>
            <a:ext cx="11303000" cy="777136"/>
          </a:xfrm>
        </p:spPr>
        <p:txBody>
          <a:bodyPr>
            <a:noAutofit/>
          </a:bodyPr>
          <a:lstStyle/>
          <a:p>
            <a:r>
              <a:rPr lang="en-US" sz="3600" b="1" dirty="0">
                <a:solidFill>
                  <a:srgbClr val="02B3AB"/>
                </a:solidFill>
                <a:cs typeface="Calibri Light"/>
              </a:rPr>
              <a:t>Key Messages Regarding COVID-19 Vaccination</a:t>
            </a:r>
            <a:endParaRPr lang="en-US" sz="3600" b="1" dirty="0">
              <a:solidFill>
                <a:srgbClr val="02B3AB"/>
              </a:solidFill>
            </a:endParaRPr>
          </a:p>
        </p:txBody>
      </p:sp>
      <p:sp>
        <p:nvSpPr>
          <p:cNvPr id="3" name="Content Placeholder 2">
            <a:extLst>
              <a:ext uri="{FF2B5EF4-FFF2-40B4-BE49-F238E27FC236}">
                <a16:creationId xmlns:a16="http://schemas.microsoft.com/office/drawing/2014/main" id="{F1304119-6497-13F7-52A2-813C90EFB082}"/>
              </a:ext>
            </a:extLst>
          </p:cNvPr>
          <p:cNvSpPr>
            <a:spLocks noGrp="1"/>
          </p:cNvSpPr>
          <p:nvPr>
            <p:ph type="body" idx="1"/>
          </p:nvPr>
        </p:nvSpPr>
        <p:spPr>
          <a:xfrm>
            <a:off x="444500" y="887393"/>
            <a:ext cx="11303000" cy="4709074"/>
          </a:xfrm>
        </p:spPr>
        <p:txBody>
          <a:bodyPr vert="horz" lIns="91440" tIns="45720" rIns="91440" bIns="45720" rtlCol="0" anchor="t">
            <a:noAutofit/>
          </a:bodyPr>
          <a:lstStyle/>
          <a:p>
            <a:r>
              <a:rPr lang="en-US" sz="2400" b="1" dirty="0">
                <a:ea typeface="+mn-lt"/>
                <a:cs typeface="+mn-lt"/>
              </a:rPr>
              <a:t>Protect your children from COVID-19:</a:t>
            </a:r>
            <a:r>
              <a:rPr lang="en-US" sz="2400" dirty="0">
                <a:ea typeface="+mn-lt"/>
                <a:cs typeface="+mn-lt"/>
              </a:rPr>
              <a:t> </a:t>
            </a:r>
            <a:r>
              <a:rPr lang="en-US" sz="2000" dirty="0">
                <a:solidFill>
                  <a:schemeClr val="tx1"/>
                </a:solidFill>
                <a:ea typeface="+mn-lt"/>
                <a:cs typeface="+mn-lt"/>
              </a:rPr>
              <a:t>Vaccinating your kids against COVID-19 is the best way to protect them from getting sick and developing long-term health problems.</a:t>
            </a:r>
          </a:p>
          <a:p>
            <a:endParaRPr lang="en-US" sz="2000" dirty="0">
              <a:solidFill>
                <a:schemeClr val="tx1"/>
              </a:solidFill>
              <a:ea typeface="Calibri"/>
              <a:cs typeface="Calibri" panose="020F0502020204030204"/>
            </a:endParaRPr>
          </a:p>
          <a:p>
            <a:r>
              <a:rPr lang="en-US" sz="2400" b="1" dirty="0">
                <a:ea typeface="+mn-lt"/>
                <a:cs typeface="+mn-lt"/>
              </a:rPr>
              <a:t>COVID-19 vaccines are safe and effective: </a:t>
            </a:r>
            <a:r>
              <a:rPr lang="en-US" sz="2000" dirty="0">
                <a:solidFill>
                  <a:schemeClr val="tx1"/>
                </a:solidFill>
                <a:ea typeface="+mn-lt"/>
                <a:cs typeface="+mn-lt"/>
              </a:rPr>
              <a:t>Studies have shown that COVID-19 vaccines are safe and effective in children and can help reduce the spread of the virus in the community.</a:t>
            </a:r>
            <a:endParaRPr lang="en-US" sz="2000" dirty="0">
              <a:solidFill>
                <a:schemeClr val="tx1"/>
              </a:solidFill>
              <a:ea typeface="Calibri"/>
              <a:cs typeface="Calibri"/>
            </a:endParaRPr>
          </a:p>
          <a:p>
            <a:endParaRPr lang="en-US" sz="2400" b="1" dirty="0">
              <a:solidFill>
                <a:schemeClr val="tx1"/>
              </a:solidFill>
              <a:ea typeface="+mn-lt"/>
              <a:cs typeface="+mn-lt"/>
            </a:endParaRPr>
          </a:p>
          <a:p>
            <a:r>
              <a:rPr lang="en-US" sz="2400" b="1" dirty="0">
                <a:ea typeface="+mn-lt"/>
                <a:cs typeface="+mn-lt"/>
              </a:rPr>
              <a:t>Get back to normal:</a:t>
            </a:r>
            <a:r>
              <a:rPr lang="en-US" sz="2400" dirty="0">
                <a:ea typeface="+mn-lt"/>
                <a:cs typeface="+mn-lt"/>
              </a:rPr>
              <a:t> </a:t>
            </a:r>
            <a:r>
              <a:rPr lang="en-US" sz="2000" dirty="0">
                <a:solidFill>
                  <a:schemeClr val="tx1"/>
                </a:solidFill>
                <a:ea typeface="+mn-lt"/>
                <a:cs typeface="+mn-lt"/>
              </a:rPr>
              <a:t>Vaccinating against COVID-19 has helped children return to a more normal way of life, with fewer restrictions and a lower risk of outbreaks.</a:t>
            </a:r>
            <a:endParaRPr lang="en-US" sz="2000" dirty="0">
              <a:solidFill>
                <a:schemeClr val="tx1"/>
              </a:solidFill>
              <a:ea typeface="Calibri"/>
              <a:cs typeface="Calibri"/>
            </a:endParaRPr>
          </a:p>
          <a:p>
            <a:endParaRPr lang="en-US" sz="2400" b="1" dirty="0">
              <a:solidFill>
                <a:schemeClr val="tx1"/>
              </a:solidFill>
              <a:ea typeface="+mn-lt"/>
              <a:cs typeface="+mn-lt"/>
            </a:endParaRPr>
          </a:p>
          <a:p>
            <a:r>
              <a:rPr lang="en-US" sz="2400" b="1" dirty="0">
                <a:ea typeface="+mn-lt"/>
                <a:cs typeface="+mn-lt"/>
              </a:rPr>
              <a:t>Protect others: </a:t>
            </a:r>
            <a:r>
              <a:rPr lang="en-US" sz="2000" dirty="0">
                <a:solidFill>
                  <a:schemeClr val="tx1"/>
                </a:solidFill>
                <a:ea typeface="+mn-lt"/>
                <a:cs typeface="+mn-lt"/>
              </a:rPr>
              <a:t>Vaccinating your children against COVID-19 not only protects them, but also helps protect others who cannot get vaccinated, such as people with certain medical conditions or allergies.</a:t>
            </a:r>
            <a:endParaRPr lang="en-US" sz="2000" dirty="0">
              <a:solidFill>
                <a:schemeClr val="tx1"/>
              </a:solidFill>
              <a:ea typeface="Calibri"/>
              <a:cs typeface="Calibri"/>
            </a:endParaRPr>
          </a:p>
          <a:p>
            <a:endParaRPr lang="en-US" sz="1800" dirty="0">
              <a:ea typeface="Calibri"/>
              <a:cs typeface="Calibri"/>
            </a:endParaRPr>
          </a:p>
        </p:txBody>
      </p:sp>
    </p:spTree>
    <p:extLst>
      <p:ext uri="{BB962C8B-B14F-4D97-AF65-F5344CB8AC3E}">
        <p14:creationId xmlns:p14="http://schemas.microsoft.com/office/powerpoint/2010/main" val="2885849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BA43-603B-8FEA-C2F7-1CD29F03BFF4}"/>
              </a:ext>
            </a:extLst>
          </p:cNvPr>
          <p:cNvSpPr>
            <a:spLocks noGrp="1"/>
          </p:cNvSpPr>
          <p:nvPr>
            <p:ph type="title"/>
          </p:nvPr>
        </p:nvSpPr>
        <p:spPr>
          <a:xfrm>
            <a:off x="368300" y="110257"/>
            <a:ext cx="11303000" cy="777136"/>
          </a:xfrm>
        </p:spPr>
        <p:txBody>
          <a:bodyPr>
            <a:noAutofit/>
          </a:bodyPr>
          <a:lstStyle/>
          <a:p>
            <a:r>
              <a:rPr lang="en-US" sz="3600" b="1" dirty="0">
                <a:solidFill>
                  <a:srgbClr val="02B3AB"/>
                </a:solidFill>
                <a:cs typeface="Calibri Light"/>
              </a:rPr>
              <a:t>Key Messages Regarding COVID-19 Vaccination </a:t>
            </a:r>
            <a:r>
              <a:rPr lang="en-US" sz="2800" b="1" dirty="0">
                <a:solidFill>
                  <a:srgbClr val="02B3AB"/>
                </a:solidFill>
                <a:cs typeface="Calibri Light"/>
              </a:rPr>
              <a:t>(continued)</a:t>
            </a:r>
            <a:endParaRPr lang="en-US" sz="4000" b="1" dirty="0">
              <a:solidFill>
                <a:srgbClr val="02B3AB"/>
              </a:solidFill>
            </a:endParaRPr>
          </a:p>
        </p:txBody>
      </p:sp>
      <p:sp>
        <p:nvSpPr>
          <p:cNvPr id="3" name="Content Placeholder 2">
            <a:extLst>
              <a:ext uri="{FF2B5EF4-FFF2-40B4-BE49-F238E27FC236}">
                <a16:creationId xmlns:a16="http://schemas.microsoft.com/office/drawing/2014/main" id="{F1304119-6497-13F7-52A2-813C90EFB082}"/>
              </a:ext>
            </a:extLst>
          </p:cNvPr>
          <p:cNvSpPr>
            <a:spLocks noGrp="1"/>
          </p:cNvSpPr>
          <p:nvPr>
            <p:ph type="body" idx="1"/>
          </p:nvPr>
        </p:nvSpPr>
        <p:spPr>
          <a:xfrm>
            <a:off x="368300" y="1324488"/>
            <a:ext cx="11303000" cy="3982781"/>
          </a:xfrm>
        </p:spPr>
        <p:txBody>
          <a:bodyPr vert="horz" lIns="91440" tIns="45720" rIns="91440" bIns="45720" rtlCol="0" anchor="t">
            <a:noAutofit/>
          </a:bodyPr>
          <a:lstStyle/>
          <a:p>
            <a:r>
              <a:rPr lang="en-US" sz="2400" b="1" dirty="0">
                <a:ea typeface="+mn-lt"/>
                <a:cs typeface="+mn-lt"/>
              </a:rPr>
              <a:t>Keep your kids in school:</a:t>
            </a:r>
            <a:r>
              <a:rPr lang="en-US" sz="2400" dirty="0">
                <a:ea typeface="+mn-lt"/>
                <a:cs typeface="+mn-lt"/>
              </a:rPr>
              <a:t> </a:t>
            </a:r>
            <a:r>
              <a:rPr lang="en-US" sz="2000" dirty="0">
                <a:solidFill>
                  <a:schemeClr val="tx1"/>
                </a:solidFill>
                <a:ea typeface="+mn-lt"/>
                <a:cs typeface="+mn-lt"/>
              </a:rPr>
              <a:t>Vaccinating your kids against COVID-19 can help prevent school closures and interruptions to their education, as well as reduce the risk of transmission in schools.</a:t>
            </a:r>
          </a:p>
          <a:p>
            <a:endParaRPr lang="en-US" sz="2000" dirty="0">
              <a:solidFill>
                <a:schemeClr val="tx1"/>
              </a:solidFill>
              <a:ea typeface="Calibri"/>
              <a:cs typeface="Calibri"/>
            </a:endParaRPr>
          </a:p>
          <a:p>
            <a:r>
              <a:rPr lang="en-US" sz="2400" b="1" dirty="0">
                <a:ea typeface="+mn-lt"/>
                <a:cs typeface="+mn-lt"/>
              </a:rPr>
              <a:t>Trust the science: </a:t>
            </a:r>
            <a:r>
              <a:rPr lang="en-US" sz="2000" dirty="0">
                <a:solidFill>
                  <a:schemeClr val="tx1"/>
                </a:solidFill>
                <a:ea typeface="+mn-lt"/>
                <a:cs typeface="+mn-lt"/>
              </a:rPr>
              <a:t>COVID-19 vaccines have been rigorously tested and have undergone extensive safety and efficacy evaluations, including in clinical trials involving thousands of children.</a:t>
            </a:r>
            <a:endParaRPr lang="en-US" sz="2000" dirty="0">
              <a:solidFill>
                <a:schemeClr val="tx1"/>
              </a:solidFill>
              <a:ea typeface="Calibri"/>
              <a:cs typeface="Calibri"/>
            </a:endParaRPr>
          </a:p>
          <a:p>
            <a:endParaRPr lang="en-US" sz="2400" b="1" dirty="0">
              <a:solidFill>
                <a:schemeClr val="tx1"/>
              </a:solidFill>
              <a:ea typeface="+mn-lt"/>
              <a:cs typeface="+mn-lt"/>
            </a:endParaRPr>
          </a:p>
          <a:p>
            <a:r>
              <a:rPr lang="en-US" sz="2400" b="1" dirty="0">
                <a:ea typeface="+mn-lt"/>
                <a:cs typeface="+mn-lt"/>
              </a:rPr>
              <a:t>Protect against variants:</a:t>
            </a:r>
            <a:r>
              <a:rPr lang="en-US" sz="2400" dirty="0">
                <a:ea typeface="+mn-lt"/>
                <a:cs typeface="+mn-lt"/>
              </a:rPr>
              <a:t> </a:t>
            </a:r>
            <a:r>
              <a:rPr lang="en-US" sz="2000" dirty="0">
                <a:solidFill>
                  <a:schemeClr val="tx1"/>
                </a:solidFill>
                <a:ea typeface="+mn-lt"/>
                <a:cs typeface="+mn-lt"/>
              </a:rPr>
              <a:t>Vaccinating your children against COVID-19 can help protect them against new and emerging variants of the virus, which may be more contagious or severe than in previous years.</a:t>
            </a:r>
            <a:endParaRPr lang="en-US" sz="2000" dirty="0">
              <a:solidFill>
                <a:schemeClr val="tx1"/>
              </a:solidFill>
              <a:ea typeface="Calibri"/>
              <a:cs typeface="Calibri"/>
            </a:endParaRPr>
          </a:p>
          <a:p>
            <a:endParaRPr lang="en-US" sz="2400" b="1" dirty="0">
              <a:solidFill>
                <a:schemeClr val="tx1"/>
              </a:solidFill>
              <a:ea typeface="+mn-lt"/>
              <a:cs typeface="+mn-lt"/>
            </a:endParaRPr>
          </a:p>
          <a:p>
            <a:r>
              <a:rPr lang="en-US" sz="2400" b="1" dirty="0">
                <a:ea typeface="+mn-lt"/>
                <a:cs typeface="+mn-lt"/>
              </a:rPr>
              <a:t>It’s a community effort:</a:t>
            </a:r>
            <a:r>
              <a:rPr lang="en-US" sz="2400" dirty="0">
                <a:ea typeface="+mn-lt"/>
                <a:cs typeface="+mn-lt"/>
              </a:rPr>
              <a:t> </a:t>
            </a:r>
            <a:r>
              <a:rPr lang="en-US" sz="2000" dirty="0">
                <a:solidFill>
                  <a:schemeClr val="tx1"/>
                </a:solidFill>
                <a:ea typeface="+mn-lt"/>
                <a:cs typeface="+mn-lt"/>
              </a:rPr>
              <a:t>Vaccinating your children against COVID-19 is an important step in protecting the health of our community and helping to end the pandemic.</a:t>
            </a:r>
            <a:endParaRPr lang="en-US" sz="1800" dirty="0">
              <a:ea typeface="Calibri"/>
              <a:cs typeface="Calibri"/>
            </a:endParaRPr>
          </a:p>
        </p:txBody>
      </p:sp>
    </p:spTree>
    <p:extLst>
      <p:ext uri="{BB962C8B-B14F-4D97-AF65-F5344CB8AC3E}">
        <p14:creationId xmlns:p14="http://schemas.microsoft.com/office/powerpoint/2010/main" val="364869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C2D03-5490-5D7C-A4D8-D3136685FB8C}"/>
              </a:ext>
            </a:extLst>
          </p:cNvPr>
          <p:cNvSpPr>
            <a:spLocks noGrp="1"/>
          </p:cNvSpPr>
          <p:nvPr>
            <p:ph type="ctrTitle"/>
          </p:nvPr>
        </p:nvSpPr>
        <p:spPr>
          <a:xfrm>
            <a:off x="478366" y="3956191"/>
            <a:ext cx="10363200" cy="1591723"/>
          </a:xfrm>
        </p:spPr>
        <p:txBody>
          <a:bodyPr>
            <a:normAutofit fontScale="90000"/>
          </a:bodyPr>
          <a:lstStyle/>
          <a:p>
            <a:r>
              <a:rPr lang="en-US" dirty="0"/>
              <a:t>Slides About Childhood </a:t>
            </a:r>
            <a:br>
              <a:rPr lang="en-US" dirty="0"/>
            </a:br>
            <a:r>
              <a:rPr lang="en-US" dirty="0"/>
              <a:t>Vaccines in General</a:t>
            </a:r>
          </a:p>
        </p:txBody>
      </p:sp>
    </p:spTree>
    <p:extLst>
      <p:ext uri="{BB962C8B-B14F-4D97-AF65-F5344CB8AC3E}">
        <p14:creationId xmlns:p14="http://schemas.microsoft.com/office/powerpoint/2010/main" val="1309970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2574-0669-3BBF-AFC3-C61C6C0DB176}"/>
              </a:ext>
            </a:extLst>
          </p:cNvPr>
          <p:cNvSpPr>
            <a:spLocks noGrp="1"/>
          </p:cNvSpPr>
          <p:nvPr>
            <p:ph type="title"/>
          </p:nvPr>
        </p:nvSpPr>
        <p:spPr>
          <a:xfrm>
            <a:off x="318959" y="289404"/>
            <a:ext cx="11745132" cy="777136"/>
          </a:xfrm>
        </p:spPr>
        <p:txBody>
          <a:bodyPr>
            <a:noAutofit/>
          </a:bodyPr>
          <a:lstStyle/>
          <a:p>
            <a:r>
              <a:rPr lang="en-US" sz="3200" b="1" dirty="0">
                <a:solidFill>
                  <a:srgbClr val="02B3AB"/>
                </a:solidFill>
                <a:ea typeface="+mj-lt"/>
                <a:cs typeface="+mj-lt"/>
              </a:rPr>
              <a:t>How Do We Know COVID-19 Vaccines Are Safe For Kids?</a:t>
            </a:r>
            <a:endParaRPr lang="en-US" sz="3200" b="1" dirty="0">
              <a:solidFill>
                <a:srgbClr val="02B3AB"/>
              </a:solidFill>
            </a:endParaRPr>
          </a:p>
        </p:txBody>
      </p:sp>
      <p:sp>
        <p:nvSpPr>
          <p:cNvPr id="3" name="Content Placeholder 2">
            <a:extLst>
              <a:ext uri="{FF2B5EF4-FFF2-40B4-BE49-F238E27FC236}">
                <a16:creationId xmlns:a16="http://schemas.microsoft.com/office/drawing/2014/main" id="{6EC36E52-542D-B268-4556-07C665C344A3}"/>
              </a:ext>
            </a:extLst>
          </p:cNvPr>
          <p:cNvSpPr>
            <a:spLocks noGrp="1"/>
          </p:cNvSpPr>
          <p:nvPr>
            <p:ph type="body" idx="1"/>
          </p:nvPr>
        </p:nvSpPr>
        <p:spPr>
          <a:xfrm>
            <a:off x="318959" y="1177471"/>
            <a:ext cx="11303000" cy="4503058"/>
          </a:xfrm>
        </p:spPr>
        <p:txBody>
          <a:bodyPr vert="horz" lIns="91440" tIns="45720" rIns="91440" bIns="45720" rtlCol="0" anchor="t">
            <a:normAutofit/>
          </a:bodyPr>
          <a:lstStyle/>
          <a:p>
            <a:pPr marL="342900" indent="-342900">
              <a:spcAft>
                <a:spcPts val="600"/>
              </a:spcAft>
              <a:buFont typeface="Wingdings" panose="05000000000000000000" pitchFamily="2" charset="2"/>
              <a:buChar char="§"/>
            </a:pPr>
            <a:r>
              <a:rPr lang="en-US" sz="2400" dirty="0">
                <a:solidFill>
                  <a:schemeClr val="tx1"/>
                </a:solidFill>
                <a:ea typeface="+mn-lt"/>
                <a:cs typeface="+mn-lt"/>
              </a:rPr>
              <a:t>The COVID-19 vaccine for children has been through rigorous testing and thorough review by the FDA and CDC.</a:t>
            </a:r>
          </a:p>
          <a:p>
            <a:pPr marL="342900" indent="-342900">
              <a:spcAft>
                <a:spcPts val="600"/>
              </a:spcAft>
              <a:buFont typeface="Wingdings" panose="05000000000000000000" pitchFamily="2" charset="2"/>
              <a:buChar char="§"/>
            </a:pPr>
            <a:r>
              <a:rPr lang="en-US" sz="2400" dirty="0">
                <a:solidFill>
                  <a:schemeClr val="tx1"/>
                </a:solidFill>
                <a:ea typeface="+mn-lt"/>
                <a:cs typeface="+mn-lt"/>
              </a:rPr>
              <a:t>Thousands of children participated in the clinical trials. Among those who received the vaccine, it was shown to be safe and effective at preventing COVID-19.</a:t>
            </a:r>
          </a:p>
          <a:p>
            <a:pPr marL="342900" indent="-342900">
              <a:spcAft>
                <a:spcPts val="600"/>
              </a:spcAft>
              <a:buFont typeface="Wingdings" panose="05000000000000000000" pitchFamily="2" charset="2"/>
              <a:buChar char="§"/>
            </a:pPr>
            <a:r>
              <a:rPr lang="en-US" sz="2400" dirty="0">
                <a:solidFill>
                  <a:schemeClr val="tx1"/>
                </a:solidFill>
                <a:ea typeface="+mn-lt"/>
                <a:cs typeface="+mn-lt"/>
              </a:rPr>
              <a:t>COVID-19 vaccines are the most closely monitored vaccines in U.S. history. And the FDA and CDC will continue to monitor the safety of COVID-19 vaccines, including among children.</a:t>
            </a:r>
            <a:endParaRPr lang="en-US" sz="2400" dirty="0">
              <a:solidFill>
                <a:schemeClr val="tx1"/>
              </a:solidFill>
            </a:endParaRPr>
          </a:p>
          <a:p>
            <a:endParaRPr lang="en-US" sz="2800" dirty="0">
              <a:cs typeface="Calibri"/>
            </a:endParaRPr>
          </a:p>
        </p:txBody>
      </p:sp>
    </p:spTree>
    <p:extLst>
      <p:ext uri="{BB962C8B-B14F-4D97-AF65-F5344CB8AC3E}">
        <p14:creationId xmlns:p14="http://schemas.microsoft.com/office/powerpoint/2010/main" val="1765065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6CCF-A0E5-9BC6-EFB5-6CA7375441A3}"/>
              </a:ext>
            </a:extLst>
          </p:cNvPr>
          <p:cNvSpPr>
            <a:spLocks noGrp="1"/>
          </p:cNvSpPr>
          <p:nvPr>
            <p:ph type="title"/>
          </p:nvPr>
        </p:nvSpPr>
        <p:spPr/>
        <p:txBody>
          <a:bodyPr>
            <a:noAutofit/>
          </a:bodyPr>
          <a:lstStyle/>
          <a:p>
            <a:r>
              <a:rPr lang="en-US" sz="3200" b="1" dirty="0">
                <a:solidFill>
                  <a:srgbClr val="02B3AB"/>
                </a:solidFill>
                <a:ea typeface="+mj-lt"/>
                <a:cs typeface="+mj-lt"/>
              </a:rPr>
              <a:t>What Are the Risks of Getting Myocarditis or Pericarditis From Receiving an mRNA COVID-19 Vaccine?</a:t>
            </a:r>
            <a:endParaRPr lang="en-US" sz="3200" b="1" dirty="0">
              <a:solidFill>
                <a:srgbClr val="02B3AB"/>
              </a:solidFill>
            </a:endParaRPr>
          </a:p>
        </p:txBody>
      </p:sp>
      <p:sp>
        <p:nvSpPr>
          <p:cNvPr id="3" name="Content Placeholder 2">
            <a:extLst>
              <a:ext uri="{FF2B5EF4-FFF2-40B4-BE49-F238E27FC236}">
                <a16:creationId xmlns:a16="http://schemas.microsoft.com/office/drawing/2014/main" id="{841DAD92-0AE1-0234-FB69-794680AB4674}"/>
              </a:ext>
            </a:extLst>
          </p:cNvPr>
          <p:cNvSpPr>
            <a:spLocks noGrp="1"/>
          </p:cNvSpPr>
          <p:nvPr>
            <p:ph type="body" idx="1"/>
          </p:nvPr>
        </p:nvSpPr>
        <p:spPr>
          <a:xfrm>
            <a:off x="444500" y="1684868"/>
            <a:ext cx="11303000" cy="3810000"/>
          </a:xfrm>
        </p:spPr>
        <p:txBody>
          <a:bodyPr vert="horz" lIns="91440" tIns="45720" rIns="91440" bIns="45720" rtlCol="0" anchor="t">
            <a:normAutofit/>
          </a:bodyPr>
          <a:lstStyle/>
          <a:p>
            <a:pPr marL="285750" indent="-285750">
              <a:buFont typeface="Wingdings" pitchFamily="2" charset="2"/>
              <a:buChar char="§"/>
            </a:pPr>
            <a:r>
              <a:rPr lang="en-US" sz="2400" dirty="0">
                <a:solidFill>
                  <a:schemeClr val="tx1"/>
                </a:solidFill>
                <a:ea typeface="+mn-lt"/>
                <a:cs typeface="+mn-lt"/>
              </a:rPr>
              <a:t>Myocarditis and pericarditis are two kinds of heart swelling that can cause symptoms like chest pain, a fast or hard heartbeat, and shortness of breath.</a:t>
            </a:r>
          </a:p>
          <a:p>
            <a:pPr marL="285750" indent="-285750">
              <a:buFont typeface="Wingdings" pitchFamily="2" charset="2"/>
              <a:buChar char="§"/>
            </a:pPr>
            <a:r>
              <a:rPr lang="en-US" sz="2400" dirty="0">
                <a:solidFill>
                  <a:schemeClr val="tx1"/>
                </a:solidFill>
                <a:ea typeface="+mn-lt"/>
                <a:cs typeface="+mn-lt"/>
              </a:rPr>
              <a:t>These kinds of </a:t>
            </a:r>
            <a:r>
              <a:rPr lang="en-US" sz="2400" u="sng" dirty="0">
                <a:solidFill>
                  <a:schemeClr val="tx1"/>
                </a:solidFill>
                <a:ea typeface="+mn-lt"/>
                <a:cs typeface="+mn-lt"/>
                <a:hlinkClick r:id="rId2">
                  <a:extLst>
                    <a:ext uri="{A12FA001-AC4F-418D-AE19-62706E023703}">
                      <ahyp:hlinkClr xmlns:ahyp="http://schemas.microsoft.com/office/drawing/2018/hyperlinkcolor" val="tx"/>
                    </a:ext>
                  </a:extLst>
                </a:hlinkClick>
              </a:rPr>
              <a:t>heart swelling following COVID-19 vaccination are extremely rare</a:t>
            </a:r>
            <a:r>
              <a:rPr lang="en-US" sz="2400" dirty="0">
                <a:solidFill>
                  <a:schemeClr val="tx1"/>
                </a:solidFill>
                <a:ea typeface="+mn-lt"/>
                <a:cs typeface="+mn-lt"/>
              </a:rPr>
              <a:t>.</a:t>
            </a:r>
          </a:p>
          <a:p>
            <a:pPr marL="285750" indent="-285750">
              <a:buFont typeface="Wingdings" pitchFamily="2" charset="2"/>
              <a:buChar char="§"/>
            </a:pPr>
            <a:r>
              <a:rPr lang="en-US" sz="2400" dirty="0">
                <a:solidFill>
                  <a:schemeClr val="tx1"/>
                </a:solidFill>
                <a:ea typeface="+mn-lt"/>
                <a:cs typeface="+mn-lt"/>
              </a:rPr>
              <a:t>When they happen, they mostly happen in teenage boys and young men, typically within several days after mRNA COVID-19 vaccination.</a:t>
            </a:r>
          </a:p>
          <a:p>
            <a:pPr marL="285750" indent="-285750">
              <a:buFont typeface="Wingdings" pitchFamily="2" charset="2"/>
              <a:buChar char="§"/>
            </a:pPr>
            <a:r>
              <a:rPr lang="en-US" sz="2400" dirty="0">
                <a:solidFill>
                  <a:schemeClr val="tx1"/>
                </a:solidFill>
                <a:ea typeface="+mn-lt"/>
                <a:cs typeface="+mn-lt"/>
              </a:rPr>
              <a:t>Patients usually recover quickly and respond well to medications and rest.</a:t>
            </a:r>
          </a:p>
          <a:p>
            <a:pPr marL="285750" indent="-285750">
              <a:buFont typeface="Wingdings" pitchFamily="2" charset="2"/>
              <a:buChar char="§"/>
            </a:pPr>
            <a:r>
              <a:rPr lang="en-US" sz="2400" dirty="0">
                <a:solidFill>
                  <a:schemeClr val="tx1"/>
                </a:solidFill>
                <a:ea typeface="+mn-lt"/>
                <a:cs typeface="+mn-lt"/>
              </a:rPr>
              <a:t>You’re actually more likely to get heart inflammation if you’re unvaccinated and get sick with COVID-19. And heart inflammation from COVID-19 disease tends to be worse than the heart inflammation people have had after vaccination.</a:t>
            </a:r>
            <a:endParaRPr lang="en-US" sz="2400" dirty="0">
              <a:solidFill>
                <a:schemeClr val="tx1"/>
              </a:solidFill>
            </a:endParaRPr>
          </a:p>
          <a:p>
            <a:endParaRPr lang="en-US" dirty="0">
              <a:cs typeface="Calibri"/>
            </a:endParaRPr>
          </a:p>
        </p:txBody>
      </p:sp>
    </p:spTree>
    <p:extLst>
      <p:ext uri="{BB962C8B-B14F-4D97-AF65-F5344CB8AC3E}">
        <p14:creationId xmlns:p14="http://schemas.microsoft.com/office/powerpoint/2010/main" val="3855823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788B-FDA8-1CF9-BEF6-A63411D3ED10}"/>
              </a:ext>
            </a:extLst>
          </p:cNvPr>
          <p:cNvSpPr>
            <a:spLocks noGrp="1"/>
          </p:cNvSpPr>
          <p:nvPr>
            <p:ph type="title"/>
          </p:nvPr>
        </p:nvSpPr>
        <p:spPr/>
        <p:txBody>
          <a:bodyPr>
            <a:noAutofit/>
          </a:bodyPr>
          <a:lstStyle/>
          <a:p>
            <a:r>
              <a:rPr lang="en-US" sz="3600" b="1" dirty="0">
                <a:solidFill>
                  <a:srgbClr val="02B3AB"/>
                </a:solidFill>
                <a:ea typeface="+mj-lt"/>
                <a:cs typeface="+mj-lt"/>
              </a:rPr>
              <a:t>What Are the Common Side Effects From COVID-19 Vaccines?</a:t>
            </a:r>
            <a:endParaRPr lang="en-US" sz="3600" b="1" dirty="0">
              <a:solidFill>
                <a:srgbClr val="02B3AB"/>
              </a:solidFill>
            </a:endParaRPr>
          </a:p>
        </p:txBody>
      </p:sp>
      <p:sp>
        <p:nvSpPr>
          <p:cNvPr id="3" name="Content Placeholder 2">
            <a:extLst>
              <a:ext uri="{FF2B5EF4-FFF2-40B4-BE49-F238E27FC236}">
                <a16:creationId xmlns:a16="http://schemas.microsoft.com/office/drawing/2014/main" id="{A4698DBE-DD2A-2509-772B-A20C5BEA7407}"/>
              </a:ext>
            </a:extLst>
          </p:cNvPr>
          <p:cNvSpPr>
            <a:spLocks noGrp="1"/>
          </p:cNvSpPr>
          <p:nvPr>
            <p:ph type="body" idx="1"/>
          </p:nvPr>
        </p:nvSpPr>
        <p:spPr>
          <a:xfrm>
            <a:off x="444500" y="1642534"/>
            <a:ext cx="11303000" cy="3810000"/>
          </a:xfrm>
        </p:spPr>
        <p:txBody>
          <a:bodyPr vert="horz" lIns="91440" tIns="45720" rIns="91440" bIns="45720" rtlCol="0" anchor="t">
            <a:normAutofit fontScale="92500" lnSpcReduction="20000"/>
          </a:bodyPr>
          <a:lstStyle/>
          <a:p>
            <a:pPr marL="285750" indent="-285750">
              <a:spcAft>
                <a:spcPts val="600"/>
              </a:spcAft>
              <a:buFont typeface="Wingdings" pitchFamily="2" charset="2"/>
              <a:buChar char="§"/>
            </a:pPr>
            <a:r>
              <a:rPr lang="en-US" sz="2400" dirty="0">
                <a:solidFill>
                  <a:schemeClr val="tx1"/>
                </a:solidFill>
                <a:ea typeface="+mn-lt"/>
                <a:cs typeface="+mn-lt"/>
              </a:rPr>
              <a:t>Children who have received a COVID-19 vaccine get the same common side effects as adults.</a:t>
            </a:r>
          </a:p>
          <a:p>
            <a:pPr marL="285750" indent="-285750">
              <a:buFont typeface="Wingdings" pitchFamily="2" charset="2"/>
              <a:buChar char="§"/>
            </a:pPr>
            <a:r>
              <a:rPr lang="en-US" sz="2400" dirty="0">
                <a:solidFill>
                  <a:schemeClr val="tx1"/>
                </a:solidFill>
                <a:ea typeface="+mn-lt"/>
                <a:cs typeface="+mn-lt"/>
              </a:rPr>
              <a:t>Common side effects include:</a:t>
            </a:r>
            <a:endParaRPr lang="en-US" sz="2400" dirty="0">
              <a:solidFill>
                <a:schemeClr val="tx1"/>
              </a:solidFill>
              <a:ea typeface="+mn-ea"/>
            </a:endParaRPr>
          </a:p>
          <a:p>
            <a:pPr marL="742950" lvl="1" indent="-285750">
              <a:buFont typeface="Wingdings" pitchFamily="2" charset="2"/>
              <a:buChar char="§"/>
            </a:pPr>
            <a:r>
              <a:rPr lang="en-US" sz="2400" dirty="0">
                <a:solidFill>
                  <a:schemeClr val="tx1"/>
                </a:solidFill>
                <a:ea typeface="+mn-lt"/>
                <a:cs typeface="+mn-lt"/>
              </a:rPr>
              <a:t>Pain, redness, or swelling where you got your shot.</a:t>
            </a:r>
            <a:endParaRPr lang="en-US" sz="2400" dirty="0">
              <a:solidFill>
                <a:schemeClr val="tx1"/>
              </a:solidFill>
              <a:cs typeface="Calibri"/>
            </a:endParaRPr>
          </a:p>
          <a:p>
            <a:pPr marL="742950" lvl="1" indent="-285750">
              <a:buFont typeface="Wingdings" pitchFamily="2" charset="2"/>
              <a:buChar char="§"/>
            </a:pPr>
            <a:r>
              <a:rPr lang="en-US" sz="2400" dirty="0">
                <a:solidFill>
                  <a:schemeClr val="tx1"/>
                </a:solidFill>
                <a:ea typeface="+mn-lt"/>
                <a:cs typeface="+mn-lt"/>
              </a:rPr>
              <a:t>Tiredness.</a:t>
            </a:r>
            <a:endParaRPr lang="en-US" sz="2400" dirty="0">
              <a:solidFill>
                <a:schemeClr val="tx1"/>
              </a:solidFill>
              <a:cs typeface="Calibri"/>
            </a:endParaRPr>
          </a:p>
          <a:p>
            <a:pPr marL="742950" lvl="1" indent="-285750">
              <a:buFont typeface="Wingdings" pitchFamily="2" charset="2"/>
              <a:buChar char="§"/>
            </a:pPr>
            <a:r>
              <a:rPr lang="en-US" sz="2400" dirty="0">
                <a:solidFill>
                  <a:schemeClr val="tx1"/>
                </a:solidFill>
                <a:ea typeface="+mn-lt"/>
                <a:cs typeface="+mn-lt"/>
              </a:rPr>
              <a:t>Headache.</a:t>
            </a:r>
            <a:endParaRPr lang="en-US" sz="2400" dirty="0">
              <a:solidFill>
                <a:schemeClr val="tx1"/>
              </a:solidFill>
              <a:cs typeface="Calibri"/>
            </a:endParaRPr>
          </a:p>
          <a:p>
            <a:pPr marL="742950" lvl="1" indent="-285750">
              <a:buFont typeface="Wingdings" pitchFamily="2" charset="2"/>
              <a:buChar char="§"/>
            </a:pPr>
            <a:r>
              <a:rPr lang="en-US" sz="2400" dirty="0">
                <a:solidFill>
                  <a:schemeClr val="tx1"/>
                </a:solidFill>
                <a:ea typeface="+mn-lt"/>
                <a:cs typeface="+mn-lt"/>
              </a:rPr>
              <a:t>Muscle pain.</a:t>
            </a:r>
            <a:endParaRPr lang="en-US" sz="2400" dirty="0">
              <a:solidFill>
                <a:schemeClr val="tx1"/>
              </a:solidFill>
              <a:cs typeface="Calibri"/>
            </a:endParaRPr>
          </a:p>
          <a:p>
            <a:pPr marL="742950" lvl="1" indent="-285750">
              <a:buFont typeface="Wingdings" pitchFamily="2" charset="2"/>
              <a:buChar char="§"/>
            </a:pPr>
            <a:r>
              <a:rPr lang="en-US" sz="2400" dirty="0">
                <a:solidFill>
                  <a:schemeClr val="tx1"/>
                </a:solidFill>
                <a:ea typeface="+mn-lt"/>
                <a:cs typeface="+mn-lt"/>
              </a:rPr>
              <a:t>Chills.</a:t>
            </a:r>
            <a:endParaRPr lang="en-US" sz="2400" dirty="0">
              <a:solidFill>
                <a:schemeClr val="tx1"/>
              </a:solidFill>
              <a:cs typeface="Calibri"/>
            </a:endParaRPr>
          </a:p>
          <a:p>
            <a:pPr marL="742950" lvl="1" indent="-285750">
              <a:buFont typeface="Wingdings" pitchFamily="2" charset="2"/>
              <a:buChar char="§"/>
            </a:pPr>
            <a:r>
              <a:rPr lang="en-US" sz="2400" dirty="0">
                <a:solidFill>
                  <a:schemeClr val="tx1"/>
                </a:solidFill>
                <a:ea typeface="+mn-lt"/>
                <a:cs typeface="+mn-lt"/>
              </a:rPr>
              <a:t>Fever.</a:t>
            </a:r>
            <a:endParaRPr lang="en-US" sz="2400" dirty="0">
              <a:solidFill>
                <a:schemeClr val="tx1"/>
              </a:solidFill>
              <a:cs typeface="Calibri"/>
            </a:endParaRPr>
          </a:p>
          <a:p>
            <a:pPr marL="742950" lvl="1" indent="-285750">
              <a:spcAft>
                <a:spcPts val="600"/>
              </a:spcAft>
              <a:buFont typeface="Wingdings" pitchFamily="2" charset="2"/>
              <a:buChar char="§"/>
            </a:pPr>
            <a:r>
              <a:rPr lang="en-US" sz="2400" dirty="0">
                <a:solidFill>
                  <a:schemeClr val="tx1"/>
                </a:solidFill>
                <a:ea typeface="+mn-lt"/>
                <a:cs typeface="+mn-lt"/>
              </a:rPr>
              <a:t>Nausea.</a:t>
            </a:r>
          </a:p>
          <a:p>
            <a:pPr marL="285750" indent="-285750">
              <a:spcAft>
                <a:spcPts val="600"/>
              </a:spcAft>
              <a:buFont typeface="Wingdings" pitchFamily="2" charset="2"/>
              <a:buChar char="§"/>
            </a:pPr>
            <a:r>
              <a:rPr lang="en-US" sz="2400" dirty="0">
                <a:solidFill>
                  <a:schemeClr val="tx1"/>
                </a:solidFill>
                <a:ea typeface="+mn-lt"/>
                <a:cs typeface="+mn-lt"/>
              </a:rPr>
              <a:t>These side effects are normal and typically last for a couple of days after vaccination.</a:t>
            </a:r>
            <a:endParaRPr lang="en-US" sz="2400" dirty="0">
              <a:solidFill>
                <a:schemeClr val="tx1"/>
              </a:solidFill>
              <a:ea typeface="+mn-lt"/>
            </a:endParaRPr>
          </a:p>
          <a:p>
            <a:pPr marL="285750" indent="-285750">
              <a:buFont typeface="Wingdings" pitchFamily="2" charset="2"/>
              <a:buChar char="§"/>
            </a:pPr>
            <a:r>
              <a:rPr lang="en-US" sz="2400" dirty="0">
                <a:solidFill>
                  <a:schemeClr val="tx1"/>
                </a:solidFill>
                <a:ea typeface="+mn-lt"/>
                <a:cs typeface="+mn-lt"/>
              </a:rPr>
              <a:t>These symptoms are signs that the vaccine is working and that your child’s body is building protection against the virus.</a:t>
            </a:r>
            <a:endParaRPr lang="en-US" sz="2400" dirty="0">
              <a:solidFill>
                <a:schemeClr val="tx1"/>
              </a:solidFill>
            </a:endParaRPr>
          </a:p>
          <a:p>
            <a:endParaRPr lang="en-US" sz="2400" dirty="0">
              <a:cs typeface="Calibri"/>
            </a:endParaRPr>
          </a:p>
        </p:txBody>
      </p:sp>
    </p:spTree>
    <p:extLst>
      <p:ext uri="{BB962C8B-B14F-4D97-AF65-F5344CB8AC3E}">
        <p14:creationId xmlns:p14="http://schemas.microsoft.com/office/powerpoint/2010/main" val="3442209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815B-9A75-1781-EE33-743CC176AC50}"/>
              </a:ext>
            </a:extLst>
          </p:cNvPr>
          <p:cNvSpPr>
            <a:spLocks noGrp="1"/>
          </p:cNvSpPr>
          <p:nvPr>
            <p:ph type="title"/>
          </p:nvPr>
        </p:nvSpPr>
        <p:spPr>
          <a:xfrm>
            <a:off x="444499" y="389657"/>
            <a:ext cx="11535833" cy="777136"/>
          </a:xfrm>
        </p:spPr>
        <p:txBody>
          <a:bodyPr>
            <a:noAutofit/>
          </a:bodyPr>
          <a:lstStyle/>
          <a:p>
            <a:r>
              <a:rPr lang="en-US" sz="3200" b="1" dirty="0">
                <a:solidFill>
                  <a:srgbClr val="02B3AB"/>
                </a:solidFill>
                <a:ea typeface="+mj-lt"/>
                <a:cs typeface="+mj-lt"/>
              </a:rPr>
              <a:t>If My Child Already Had COVID-19, Is Vaccination Still Needed?</a:t>
            </a:r>
            <a:endParaRPr lang="en-US" sz="3200" b="1" dirty="0">
              <a:solidFill>
                <a:srgbClr val="02B3AB"/>
              </a:solidFill>
            </a:endParaRPr>
          </a:p>
        </p:txBody>
      </p:sp>
      <p:sp>
        <p:nvSpPr>
          <p:cNvPr id="3" name="Content Placeholder 2">
            <a:extLst>
              <a:ext uri="{FF2B5EF4-FFF2-40B4-BE49-F238E27FC236}">
                <a16:creationId xmlns:a16="http://schemas.microsoft.com/office/drawing/2014/main" id="{2A2A1A4E-F252-E5EB-360E-9C3235F26EF8}"/>
              </a:ext>
            </a:extLst>
          </p:cNvPr>
          <p:cNvSpPr>
            <a:spLocks noGrp="1"/>
          </p:cNvSpPr>
          <p:nvPr>
            <p:ph type="body" idx="1"/>
          </p:nvPr>
        </p:nvSpPr>
        <p:spPr>
          <a:xfrm>
            <a:off x="444499" y="1591733"/>
            <a:ext cx="11303000" cy="3556000"/>
          </a:xfrm>
        </p:spPr>
        <p:txBody>
          <a:bodyPr vert="horz" lIns="91440" tIns="45720" rIns="91440" bIns="45720" rtlCol="0" anchor="t">
            <a:normAutofit/>
          </a:bodyPr>
          <a:lstStyle/>
          <a:p>
            <a:pPr marL="342900" indent="-342900">
              <a:spcAft>
                <a:spcPts val="1200"/>
              </a:spcAft>
              <a:buFont typeface="Wingdings" pitchFamily="2" charset="2"/>
              <a:buChar char="§"/>
            </a:pPr>
            <a:r>
              <a:rPr lang="en-US" sz="2400" b="1" dirty="0">
                <a:solidFill>
                  <a:schemeClr val="tx1"/>
                </a:solidFill>
                <a:ea typeface="+mn-lt"/>
                <a:cs typeface="+mn-lt"/>
              </a:rPr>
              <a:t>Yes.</a:t>
            </a:r>
            <a:r>
              <a:rPr lang="en-US" sz="2400" dirty="0">
                <a:solidFill>
                  <a:schemeClr val="tx1"/>
                </a:solidFill>
                <a:ea typeface="+mn-lt"/>
                <a:cs typeface="+mn-lt"/>
              </a:rPr>
              <a:t> Children should get vaccinated against COVID-19 even if they’ve already had COVID-19.</a:t>
            </a:r>
          </a:p>
          <a:p>
            <a:pPr marL="342900" indent="-342900">
              <a:spcAft>
                <a:spcPts val="1200"/>
              </a:spcAft>
              <a:buFont typeface="Wingdings" pitchFamily="2" charset="2"/>
              <a:buChar char="§"/>
            </a:pPr>
            <a:r>
              <a:rPr lang="en-US" sz="2400" dirty="0">
                <a:solidFill>
                  <a:schemeClr val="tx1"/>
                </a:solidFill>
                <a:ea typeface="+mn-lt"/>
                <a:cs typeface="+mn-lt"/>
              </a:rPr>
              <a:t>Having had COVID-19 doesn’t protect someone against getting infected again.</a:t>
            </a:r>
          </a:p>
          <a:p>
            <a:pPr marL="342900" indent="-342900">
              <a:spcAft>
                <a:spcPts val="1200"/>
              </a:spcAft>
              <a:buFont typeface="Wingdings" pitchFamily="2" charset="2"/>
              <a:buChar char="§"/>
            </a:pPr>
            <a:r>
              <a:rPr lang="en-US" sz="2400" dirty="0">
                <a:solidFill>
                  <a:schemeClr val="tx1"/>
                </a:solidFill>
                <a:ea typeface="+mn-lt"/>
                <a:cs typeface="+mn-lt"/>
              </a:rPr>
              <a:t>In fact, a recent </a:t>
            </a:r>
            <a:r>
              <a:rPr lang="en-US" sz="2400" u="sng" dirty="0">
                <a:solidFill>
                  <a:schemeClr val="tx1"/>
                </a:solidFill>
                <a:ea typeface="+mn-lt"/>
                <a:cs typeface="+mn-lt"/>
                <a:hlinkClick r:id="rId2">
                  <a:extLst>
                    <a:ext uri="{A12FA001-AC4F-418D-AE19-62706E023703}">
                      <ahyp:hlinkClr xmlns:ahyp="http://schemas.microsoft.com/office/drawing/2018/hyperlinkcolor" val="tx"/>
                    </a:ext>
                  </a:extLst>
                </a:hlinkClick>
              </a:rPr>
              <a:t>study</a:t>
            </a:r>
            <a:r>
              <a:rPr lang="en-US" sz="2400" dirty="0">
                <a:solidFill>
                  <a:schemeClr val="tx1"/>
                </a:solidFill>
                <a:ea typeface="+mn-lt"/>
                <a:cs typeface="+mn-lt"/>
              </a:rPr>
              <a:t> found that unvaccinated people are more than twice as likely to be reinfected with COVID-19 than those who had COVID-19 and then got vaccinated.</a:t>
            </a:r>
            <a:endParaRPr lang="en-US" sz="2400" dirty="0">
              <a:solidFill>
                <a:schemeClr val="tx1"/>
              </a:solidFill>
            </a:endParaRPr>
          </a:p>
          <a:p>
            <a:endParaRPr lang="en-US" dirty="0">
              <a:cs typeface="Calibri"/>
            </a:endParaRPr>
          </a:p>
        </p:txBody>
      </p:sp>
    </p:spTree>
    <p:extLst>
      <p:ext uri="{BB962C8B-B14F-4D97-AF65-F5344CB8AC3E}">
        <p14:creationId xmlns:p14="http://schemas.microsoft.com/office/powerpoint/2010/main" val="295802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22-3F8D-7FBE-B5C8-FEDF3F80156F}"/>
              </a:ext>
            </a:extLst>
          </p:cNvPr>
          <p:cNvSpPr>
            <a:spLocks noGrp="1"/>
          </p:cNvSpPr>
          <p:nvPr>
            <p:ph type="title"/>
          </p:nvPr>
        </p:nvSpPr>
        <p:spPr/>
        <p:txBody>
          <a:bodyPr>
            <a:noAutofit/>
          </a:bodyPr>
          <a:lstStyle/>
          <a:p>
            <a:pPr>
              <a:spcBef>
                <a:spcPts val="1000"/>
              </a:spcBef>
            </a:pPr>
            <a:r>
              <a:rPr lang="en-US" sz="3200" b="1" dirty="0">
                <a:solidFill>
                  <a:srgbClr val="02B3AB"/>
                </a:solidFill>
                <a:latin typeface="Calibri"/>
                <a:cs typeface="Calibri"/>
              </a:rPr>
              <a:t>What Are the Safety Concerns of COVID-19 Vaccines in Children?</a:t>
            </a:r>
            <a:endParaRPr lang="en-US" sz="3200" b="1" dirty="0">
              <a:solidFill>
                <a:srgbClr val="02B3AB"/>
              </a:solidFill>
              <a:ea typeface="+mj-lt"/>
              <a:cs typeface="+mj-lt"/>
            </a:endParaRPr>
          </a:p>
        </p:txBody>
      </p:sp>
      <p:sp>
        <p:nvSpPr>
          <p:cNvPr id="3" name="Content Placeholder 2">
            <a:extLst>
              <a:ext uri="{FF2B5EF4-FFF2-40B4-BE49-F238E27FC236}">
                <a16:creationId xmlns:a16="http://schemas.microsoft.com/office/drawing/2014/main" id="{C007E624-CDC3-7E46-E3AC-77554C92654D}"/>
              </a:ext>
            </a:extLst>
          </p:cNvPr>
          <p:cNvSpPr>
            <a:spLocks noGrp="1"/>
          </p:cNvSpPr>
          <p:nvPr>
            <p:ph type="body" idx="1"/>
          </p:nvPr>
        </p:nvSpPr>
        <p:spPr>
          <a:xfrm>
            <a:off x="444500" y="1286934"/>
            <a:ext cx="11303000" cy="4148666"/>
          </a:xfrm>
        </p:spPr>
        <p:txBody>
          <a:bodyPr vert="horz" lIns="91440" tIns="45720" rIns="91440" bIns="45720" rtlCol="0" anchor="t">
            <a:normAutofit/>
          </a:bodyPr>
          <a:lstStyle/>
          <a:p>
            <a:pPr marL="457200" indent="-457200">
              <a:buFont typeface="Wingdings" pitchFamily="2" charset="2"/>
              <a:buChar char="§"/>
            </a:pPr>
            <a:r>
              <a:rPr lang="en-US" sz="2800" dirty="0">
                <a:solidFill>
                  <a:schemeClr val="tx1"/>
                </a:solidFill>
                <a:ea typeface="+mn-lt"/>
                <a:cs typeface="+mn-lt"/>
              </a:rPr>
              <a:t>The COVID-19 vaccines have been shown to be safe in children.</a:t>
            </a:r>
          </a:p>
          <a:p>
            <a:endParaRPr lang="en-US" sz="2800" dirty="0">
              <a:solidFill>
                <a:schemeClr val="tx1"/>
              </a:solidFill>
            </a:endParaRPr>
          </a:p>
          <a:p>
            <a:pPr marL="457200" indent="-457200">
              <a:buFont typeface="Wingdings" pitchFamily="2" charset="2"/>
              <a:buChar char="§"/>
            </a:pPr>
            <a:r>
              <a:rPr lang="en-US" sz="2800" dirty="0">
                <a:solidFill>
                  <a:schemeClr val="tx1"/>
                </a:solidFill>
                <a:ea typeface="+mn-lt"/>
                <a:cs typeface="+mn-lt"/>
              </a:rPr>
              <a:t>Side effects are generally mild and go away on their own within a couple of days.</a:t>
            </a:r>
            <a:endParaRPr lang="en-US" sz="2800" dirty="0">
              <a:solidFill>
                <a:schemeClr val="tx1"/>
              </a:solidFill>
            </a:endParaRPr>
          </a:p>
          <a:p>
            <a:endParaRPr lang="en-US" sz="2800" dirty="0">
              <a:solidFill>
                <a:schemeClr val="tx1"/>
              </a:solidFill>
              <a:ea typeface="+mn-lt"/>
              <a:cs typeface="+mn-lt"/>
            </a:endParaRPr>
          </a:p>
          <a:p>
            <a:pPr marL="457200" indent="-457200">
              <a:buFont typeface="Wingdings" pitchFamily="2" charset="2"/>
              <a:buChar char="§"/>
            </a:pPr>
            <a:r>
              <a:rPr lang="en-US" sz="2800" dirty="0">
                <a:solidFill>
                  <a:schemeClr val="tx1"/>
                </a:solidFill>
                <a:ea typeface="+mn-lt"/>
                <a:cs typeface="+mn-lt"/>
              </a:rPr>
              <a:t>Serious allergic reactions are rare.</a:t>
            </a:r>
            <a:endParaRPr lang="en-US" sz="2800" dirty="0">
              <a:solidFill>
                <a:schemeClr val="tx1"/>
              </a:solidFill>
            </a:endParaRPr>
          </a:p>
          <a:p>
            <a:endParaRPr lang="en-US" dirty="0">
              <a:cs typeface="Calibri"/>
            </a:endParaRPr>
          </a:p>
        </p:txBody>
      </p:sp>
    </p:spTree>
    <p:extLst>
      <p:ext uri="{BB962C8B-B14F-4D97-AF65-F5344CB8AC3E}">
        <p14:creationId xmlns:p14="http://schemas.microsoft.com/office/powerpoint/2010/main" val="2246653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0EB8-9868-B78B-8296-F44AADC0EE30}"/>
              </a:ext>
            </a:extLst>
          </p:cNvPr>
          <p:cNvSpPr>
            <a:spLocks noGrp="1"/>
          </p:cNvSpPr>
          <p:nvPr>
            <p:ph type="ctrTitle"/>
          </p:nvPr>
        </p:nvSpPr>
        <p:spPr/>
        <p:txBody>
          <a:bodyPr/>
          <a:lstStyle/>
          <a:p>
            <a:r>
              <a:rPr lang="en-US" b="1" dirty="0"/>
              <a:t>Addressing Vaccine Questions</a:t>
            </a:r>
          </a:p>
        </p:txBody>
      </p:sp>
      <p:sp>
        <p:nvSpPr>
          <p:cNvPr id="6" name="Text Placeholder 5">
            <a:extLst>
              <a:ext uri="{FF2B5EF4-FFF2-40B4-BE49-F238E27FC236}">
                <a16:creationId xmlns:a16="http://schemas.microsoft.com/office/drawing/2014/main" id="{7026815B-F58E-F964-8FA9-47A515D33F7E}"/>
              </a:ext>
            </a:extLst>
          </p:cNvPr>
          <p:cNvSpPr>
            <a:spLocks noGrp="1"/>
          </p:cNvSpPr>
          <p:nvPr>
            <p:ph type="body" idx="1"/>
          </p:nvPr>
        </p:nvSpPr>
        <p:spPr/>
        <p:txBody>
          <a:bodyPr/>
          <a:lstStyle/>
          <a:p>
            <a:endParaRPr lang="en-US"/>
          </a:p>
        </p:txBody>
      </p:sp>
      <p:sp>
        <p:nvSpPr>
          <p:cNvPr id="7" name="Text Placeholder 6">
            <a:extLst>
              <a:ext uri="{FF2B5EF4-FFF2-40B4-BE49-F238E27FC236}">
                <a16:creationId xmlns:a16="http://schemas.microsoft.com/office/drawing/2014/main" id="{26C63677-3DD6-41C5-FCE7-FFC14CD9B0C4}"/>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9A58C1C1-9DDD-9132-7930-77F41626502D}"/>
              </a:ext>
            </a:extLst>
          </p:cNvPr>
          <p:cNvSpPr>
            <a:spLocks noGrp="1"/>
          </p:cNvSpPr>
          <p:nvPr>
            <p:ph type="sldNum" sz="quarter" idx="4294967295"/>
          </p:nvPr>
        </p:nvSpPr>
        <p:spPr>
          <a:xfrm>
            <a:off x="11925300" y="6477000"/>
            <a:ext cx="266700" cy="184150"/>
          </a:xfrm>
        </p:spPr>
        <p:txBody>
          <a:bodyPr/>
          <a:lstStyle/>
          <a:p>
            <a:pPr marL="38100">
              <a:spcBef>
                <a:spcPts val="10"/>
              </a:spcBef>
            </a:pPr>
            <a:fld id="{81D60167-4931-47E6-BA6A-407CBD079E47}" type="slidenum">
              <a:rPr lang="en-US" smtClean="0"/>
              <a:pPr marL="38100">
                <a:spcBef>
                  <a:spcPts val="10"/>
                </a:spcBef>
              </a:pPr>
              <a:t>35</a:t>
            </a:fld>
            <a:endParaRPr lang="en-US" dirty="0"/>
          </a:p>
        </p:txBody>
      </p:sp>
    </p:spTree>
    <p:extLst>
      <p:ext uri="{BB962C8B-B14F-4D97-AF65-F5344CB8AC3E}">
        <p14:creationId xmlns:p14="http://schemas.microsoft.com/office/powerpoint/2010/main" val="3928530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6FE7-7C53-AA01-6CAB-9A1D5F5B01F8}"/>
              </a:ext>
            </a:extLst>
          </p:cNvPr>
          <p:cNvSpPr>
            <a:spLocks noGrp="1"/>
          </p:cNvSpPr>
          <p:nvPr>
            <p:ph type="title"/>
          </p:nvPr>
        </p:nvSpPr>
        <p:spPr/>
        <p:txBody>
          <a:bodyPr>
            <a:normAutofit/>
          </a:bodyPr>
          <a:lstStyle/>
          <a:p>
            <a:r>
              <a:rPr lang="en-US" sz="4800" b="1" dirty="0">
                <a:solidFill>
                  <a:srgbClr val="02B3AB"/>
                </a:solidFill>
                <a:cs typeface="Calibri Light"/>
              </a:rPr>
              <a:t>Do Vaccines Cause Autism?</a:t>
            </a:r>
          </a:p>
        </p:txBody>
      </p:sp>
      <p:sp>
        <p:nvSpPr>
          <p:cNvPr id="3" name="Content Placeholder 2">
            <a:extLst>
              <a:ext uri="{FF2B5EF4-FFF2-40B4-BE49-F238E27FC236}">
                <a16:creationId xmlns:a16="http://schemas.microsoft.com/office/drawing/2014/main" id="{3A8E40F6-6CAF-A01D-8CB9-C1D6E1899C9E}"/>
              </a:ext>
            </a:extLst>
          </p:cNvPr>
          <p:cNvSpPr>
            <a:spLocks noGrp="1"/>
          </p:cNvSpPr>
          <p:nvPr>
            <p:ph type="body" idx="1"/>
          </p:nvPr>
        </p:nvSpPr>
        <p:spPr>
          <a:xfrm>
            <a:off x="444500" y="1524000"/>
            <a:ext cx="11303000" cy="3352800"/>
          </a:xfrm>
        </p:spPr>
        <p:txBody>
          <a:bodyPr vert="horz" lIns="91440" tIns="45720" rIns="91440" bIns="45720" rtlCol="0" anchor="t">
            <a:normAutofit lnSpcReduction="10000"/>
          </a:bodyPr>
          <a:lstStyle/>
          <a:p>
            <a:r>
              <a:rPr lang="en-US" sz="3600" b="1" dirty="0">
                <a:cs typeface="Calibri" panose="020F0502020204030204"/>
              </a:rPr>
              <a:t>NO.  </a:t>
            </a:r>
          </a:p>
          <a:p>
            <a:r>
              <a:rPr lang="en-US" dirty="0">
                <a:cs typeface="Calibri" panose="020F0502020204030204"/>
              </a:rPr>
              <a:t>Wakefield study (1998) was retracted in 2010 as fraudulent research.</a:t>
            </a:r>
          </a:p>
          <a:p>
            <a:endParaRPr lang="en-US" dirty="0">
              <a:cs typeface="Calibri" panose="020F0502020204030204"/>
            </a:endParaRPr>
          </a:p>
          <a:p>
            <a:r>
              <a:rPr lang="en-US" dirty="0">
                <a:cs typeface="Calibri" panose="020F0502020204030204"/>
              </a:rPr>
              <a:t>Danish study (Hviid et al., 2019) with more than 650,000 children concluded that MMR was not associated with an increase in autism (used data from siblings that have and have not been vaccinated).</a:t>
            </a:r>
          </a:p>
          <a:p>
            <a:pPr marL="742950" lvl="1" indent="-285750">
              <a:buFont typeface="Arial" panose="020B0604020202020204" pitchFamily="34" charset="0"/>
              <a:buChar char="•"/>
            </a:pPr>
            <a:r>
              <a:rPr lang="en-US" dirty="0">
                <a:cs typeface="Calibri" panose="020F0502020204030204"/>
              </a:rPr>
              <a:t>Was a group of 4,729 completely unvaccinated children in study – same results</a:t>
            </a:r>
          </a:p>
          <a:p>
            <a:pPr lvl="1"/>
            <a:endParaRPr lang="en-US" dirty="0">
              <a:cs typeface="Calibri" panose="020F0502020204030204"/>
            </a:endParaRPr>
          </a:p>
          <a:p>
            <a:r>
              <a:rPr lang="en-US" dirty="0">
                <a:cs typeface="Calibri" panose="020F0502020204030204"/>
              </a:rPr>
              <a:t>Data from 904 autistic children found no association between MMR and autism (Uchiyama et al., 2007).</a:t>
            </a:r>
          </a:p>
          <a:p>
            <a:r>
              <a:rPr lang="en-US" dirty="0">
                <a:cs typeface="Calibri" panose="020F0502020204030204"/>
              </a:rPr>
              <a:t>Increased diagnosis of autism (1 in 36 children, CDC, 2020).</a:t>
            </a:r>
          </a:p>
          <a:p>
            <a:pPr marL="742950" lvl="1" indent="-285750">
              <a:buFont typeface="Arial" panose="020B0604020202020204" pitchFamily="34" charset="0"/>
              <a:buChar char="•"/>
            </a:pPr>
            <a:r>
              <a:rPr lang="en-US" dirty="0">
                <a:cs typeface="Calibri" panose="020F0502020204030204"/>
              </a:rPr>
              <a:t>Updates in diagnosis criteria capture cases sooner and other neurological conditions now fall under autism spectrum</a:t>
            </a:r>
          </a:p>
          <a:p>
            <a:pPr marL="742950" lvl="1" indent="-285750">
              <a:buFont typeface="Arial" panose="020B0604020202020204" pitchFamily="34" charset="0"/>
              <a:buChar char="•"/>
            </a:pPr>
            <a:r>
              <a:rPr lang="en-US" dirty="0">
                <a:cs typeface="Calibri" panose="020F0502020204030204"/>
              </a:rPr>
              <a:t>Inaccurate timing tie between autism diagnosis and vaccination</a:t>
            </a:r>
          </a:p>
        </p:txBody>
      </p:sp>
      <p:sp>
        <p:nvSpPr>
          <p:cNvPr id="4" name="TextBox 3">
            <a:extLst>
              <a:ext uri="{FF2B5EF4-FFF2-40B4-BE49-F238E27FC236}">
                <a16:creationId xmlns:a16="http://schemas.microsoft.com/office/drawing/2014/main" id="{E71365F0-3E8B-2FDD-7008-C66FDA29D585}"/>
              </a:ext>
            </a:extLst>
          </p:cNvPr>
          <p:cNvSpPr txBox="1"/>
          <p:nvPr/>
        </p:nvSpPr>
        <p:spPr>
          <a:xfrm>
            <a:off x="6636374" y="6114400"/>
            <a:ext cx="345749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err="1"/>
              <a:t>Hviid</a:t>
            </a:r>
            <a:r>
              <a:rPr lang="en-US" sz="1000" dirty="0"/>
              <a:t> et al. </a:t>
            </a:r>
            <a:r>
              <a:rPr lang="en-US" sz="1000" i="1" dirty="0"/>
              <a:t>Ann Intern Med</a:t>
            </a:r>
            <a:r>
              <a:rPr lang="en-US" sz="1000" dirty="0"/>
              <a:t>. 2019;171(5):388.</a:t>
            </a:r>
          </a:p>
          <a:p>
            <a:r>
              <a:rPr lang="en-US" sz="1000" dirty="0">
                <a:solidFill>
                  <a:srgbClr val="333333"/>
                </a:solidFill>
                <a:cs typeface="Calibri"/>
              </a:rPr>
              <a:t>Uchiyama et al. </a:t>
            </a:r>
            <a:r>
              <a:rPr lang="en-US" sz="1000" i="1" dirty="0">
                <a:solidFill>
                  <a:srgbClr val="333333"/>
                </a:solidFill>
                <a:cs typeface="Calibri"/>
              </a:rPr>
              <a:t>J Autism Dev </a:t>
            </a:r>
            <a:r>
              <a:rPr lang="en-US" sz="1000" i="1" dirty="0" err="1">
                <a:solidFill>
                  <a:srgbClr val="333333"/>
                </a:solidFill>
                <a:cs typeface="Calibri"/>
              </a:rPr>
              <a:t>Disord</a:t>
            </a:r>
            <a:r>
              <a:rPr lang="en-US" sz="1000" dirty="0">
                <a:solidFill>
                  <a:srgbClr val="333333"/>
                </a:solidFill>
                <a:cs typeface="Calibri"/>
              </a:rPr>
              <a:t>. 2007;37(2):210-217.</a:t>
            </a:r>
          </a:p>
          <a:p>
            <a:r>
              <a:rPr lang="en-US" sz="1000" dirty="0">
                <a:solidFill>
                  <a:srgbClr val="333333"/>
                </a:solidFill>
                <a:cs typeface="Calibri"/>
              </a:rPr>
              <a:t>CDC. Data &amp; Statistics on Autism Spectrum Disorder.</a:t>
            </a:r>
          </a:p>
          <a:p>
            <a:endParaRPr lang="en-US" sz="1000" dirty="0">
              <a:solidFill>
                <a:srgbClr val="333333"/>
              </a:solidFill>
              <a:cs typeface="Calibri"/>
            </a:endParaRPr>
          </a:p>
        </p:txBody>
      </p:sp>
    </p:spTree>
    <p:extLst>
      <p:ext uri="{BB962C8B-B14F-4D97-AF65-F5344CB8AC3E}">
        <p14:creationId xmlns:p14="http://schemas.microsoft.com/office/powerpoint/2010/main" val="1942511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A85E-07DA-8DE9-0DC5-AFDDF0B19455}"/>
              </a:ext>
            </a:extLst>
          </p:cNvPr>
          <p:cNvSpPr>
            <a:spLocks noGrp="1"/>
          </p:cNvSpPr>
          <p:nvPr>
            <p:ph type="title"/>
          </p:nvPr>
        </p:nvSpPr>
        <p:spPr/>
        <p:txBody>
          <a:bodyPr/>
          <a:lstStyle/>
          <a:p>
            <a:r>
              <a:rPr lang="en-US" b="1" dirty="0">
                <a:solidFill>
                  <a:srgbClr val="02B3AB"/>
                </a:solidFill>
              </a:rPr>
              <a:t>Vaccine Ingredients</a:t>
            </a:r>
          </a:p>
        </p:txBody>
      </p:sp>
      <p:sp>
        <p:nvSpPr>
          <p:cNvPr id="4" name="Text Placeholder 3">
            <a:extLst>
              <a:ext uri="{FF2B5EF4-FFF2-40B4-BE49-F238E27FC236}">
                <a16:creationId xmlns:a16="http://schemas.microsoft.com/office/drawing/2014/main" id="{6E189897-3369-99A3-6575-3EDB6E679E10}"/>
              </a:ext>
            </a:extLst>
          </p:cNvPr>
          <p:cNvSpPr>
            <a:spLocks noGrp="1"/>
          </p:cNvSpPr>
          <p:nvPr>
            <p:ph type="body" sz="quarter" idx="10"/>
          </p:nvPr>
        </p:nvSpPr>
        <p:spPr>
          <a:xfrm>
            <a:off x="444500" y="1379466"/>
            <a:ext cx="11093908" cy="3631763"/>
          </a:xfrm>
        </p:spPr>
        <p:txBody>
          <a:bodyPr wrap="square" lIns="0" tIns="0" rIns="0" bIns="0" anchor="t">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b="0" i="0" u="none" strike="noStrike" cap="none" normalizeH="0" baseline="0" dirty="0">
                <a:ln>
                  <a:noFill/>
                </a:ln>
                <a:solidFill>
                  <a:srgbClr val="000000"/>
                </a:solidFill>
                <a:effectLst/>
                <a:latin typeface="Arial"/>
                <a:cs typeface="Open Sans"/>
              </a:rPr>
              <a:t>Today’s vaccines use only the ingredients they need to be as safe and effective as possible. A vaccine could include any of these kinds of </a:t>
            </a:r>
            <a:r>
              <a:rPr kumimoji="0" lang="en-US" altLang="en-US" b="0" i="0" u="sng" strike="noStrike" cap="none" normalizeH="0" baseline="0" dirty="0">
                <a:ln>
                  <a:noFill/>
                </a:ln>
                <a:solidFill>
                  <a:srgbClr val="075290"/>
                </a:solidFill>
                <a:effectLst/>
                <a:latin typeface="Arial"/>
                <a:cs typeface="Open Sans"/>
                <a:hlinkClick r:id="rId2"/>
              </a:rPr>
              <a:t>ingredients</a:t>
            </a:r>
            <a:r>
              <a:rPr kumimoji="0" lang="en-US" altLang="en-US" b="0" i="0" u="none" strike="noStrike" cap="none" normalizeH="0" baseline="0" dirty="0">
                <a:ln>
                  <a:noFill/>
                </a:ln>
                <a:solidFill>
                  <a:srgbClr val="000000"/>
                </a:solidFill>
                <a:effectLst/>
                <a:latin typeface="Arial"/>
                <a:cs typeface="Open Sans"/>
                <a:hlinkClick r:id="rId2"/>
              </a:rPr>
              <a:t>:</a:t>
            </a:r>
            <a:endParaRPr lang="en-US" altLang="en-US" b="0" i="0" u="none" strike="noStrike" cap="none" normalizeH="0" baseline="0" dirty="0">
              <a:ln>
                <a:noFill/>
              </a:ln>
              <a:solidFill>
                <a:srgbClr val="000000"/>
              </a:solidFill>
              <a:effectLst/>
              <a:latin typeface="Arial"/>
              <a:cs typeface="Open Sans"/>
            </a:endParaRPr>
          </a:p>
          <a:p>
            <a:pPr marL="742950" marR="0" lvl="1"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pPr>
            <a:r>
              <a:rPr kumimoji="0" lang="en-US" altLang="en-US" sz="1800" b="1" i="0" u="none" strike="noStrike" cap="none" normalizeH="0" baseline="0" dirty="0">
                <a:ln>
                  <a:noFill/>
                </a:ln>
                <a:solidFill>
                  <a:srgbClr val="824099"/>
                </a:solidFill>
                <a:effectLst/>
                <a:latin typeface="Arial"/>
                <a:ea typeface="Roboto"/>
                <a:cs typeface="Open Sans"/>
              </a:rPr>
              <a:t>Adjuvants</a:t>
            </a:r>
            <a:r>
              <a:rPr kumimoji="0" lang="en-US" altLang="en-US" sz="1800" b="1" i="0" u="none" strike="noStrike" cap="none" normalizeH="0" baseline="0" dirty="0">
                <a:ln>
                  <a:noFill/>
                </a:ln>
                <a:solidFill>
                  <a:srgbClr val="000000"/>
                </a:solidFill>
                <a:effectLst/>
                <a:latin typeface="Arial"/>
                <a:ea typeface="Roboto"/>
                <a:cs typeface="Open Sans"/>
              </a:rPr>
              <a:t> </a:t>
            </a:r>
            <a:r>
              <a:rPr kumimoji="0" lang="en-US" altLang="en-US" sz="1800" b="0" i="0" u="none" strike="noStrike" cap="none" normalizeH="0" baseline="0" dirty="0">
                <a:ln>
                  <a:noFill/>
                </a:ln>
                <a:solidFill>
                  <a:srgbClr val="000000"/>
                </a:solidFill>
                <a:effectLst/>
                <a:latin typeface="Arial"/>
                <a:ea typeface="Roboto"/>
                <a:cs typeface="Open Sans"/>
              </a:rPr>
              <a:t>such as aluminum salts help boost the body’s response to vaccination. Aluminum is also present in antacids, antiperspirants, and other consumer products.</a:t>
            </a:r>
            <a:endParaRPr lang="en-US" altLang="en-US" sz="1800" b="0" i="0" u="none" strike="noStrike" cap="none" normalizeH="0" baseline="0" dirty="0">
              <a:ln>
                <a:noFill/>
              </a:ln>
              <a:solidFill>
                <a:srgbClr val="000000"/>
              </a:solidFill>
              <a:effectLst/>
              <a:latin typeface="Arial"/>
              <a:ea typeface="Roboto"/>
              <a:cs typeface="Open Sans"/>
            </a:endParaRPr>
          </a:p>
          <a:p>
            <a:pPr marL="742950" marR="0" lvl="1"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pPr>
            <a:r>
              <a:rPr kumimoji="0" lang="en-US" altLang="en-US" sz="1800" b="1" i="0" u="none" strike="noStrike" cap="none" normalizeH="0" baseline="0" dirty="0">
                <a:ln>
                  <a:noFill/>
                </a:ln>
                <a:solidFill>
                  <a:srgbClr val="824099"/>
                </a:solidFill>
                <a:effectLst/>
                <a:latin typeface="Arial"/>
                <a:ea typeface="Roboto"/>
                <a:cs typeface="Open Sans"/>
              </a:rPr>
              <a:t>Stabilizers</a:t>
            </a:r>
            <a:r>
              <a:rPr kumimoji="0" lang="en-US" altLang="en-US" sz="1800" b="1" i="0" u="none" strike="noStrike" cap="none" normalizeH="0" baseline="0" dirty="0">
                <a:ln>
                  <a:noFill/>
                </a:ln>
                <a:solidFill>
                  <a:srgbClr val="000000"/>
                </a:solidFill>
                <a:effectLst/>
                <a:latin typeface="Arial"/>
                <a:ea typeface="Roboto"/>
                <a:cs typeface="Open Sans"/>
              </a:rPr>
              <a:t> </a:t>
            </a:r>
            <a:r>
              <a:rPr kumimoji="0" lang="en-US" altLang="en-US" sz="1800" b="0" i="0" u="none" strike="noStrike" cap="none" normalizeH="0" baseline="0" dirty="0">
                <a:ln>
                  <a:noFill/>
                </a:ln>
                <a:solidFill>
                  <a:srgbClr val="000000"/>
                </a:solidFill>
                <a:effectLst/>
                <a:latin typeface="Arial"/>
                <a:ea typeface="Roboto"/>
                <a:cs typeface="Open Sans"/>
              </a:rPr>
              <a:t>such as sugars or gelatin help keep a vaccine effective after it is manufactured. (Naturally present in the body and found in foods such as Jell-O.)</a:t>
            </a:r>
            <a:endParaRPr lang="en-US" altLang="en-US" sz="1800" b="0" i="0" u="none" strike="noStrike" cap="none" normalizeH="0" baseline="0" dirty="0">
              <a:ln>
                <a:noFill/>
              </a:ln>
              <a:solidFill>
                <a:srgbClr val="000000"/>
              </a:solidFill>
              <a:effectLst/>
              <a:latin typeface="Arial"/>
              <a:ea typeface="Roboto"/>
              <a:cs typeface="Open Sans"/>
            </a:endParaRPr>
          </a:p>
          <a:p>
            <a:pPr marL="742950" marR="0" lvl="1"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pPr>
            <a:r>
              <a:rPr kumimoji="0" lang="en-US" altLang="en-US" sz="1800" b="1" i="0" u="none" strike="noStrike" cap="none" normalizeH="0" baseline="0" dirty="0">
                <a:ln>
                  <a:noFill/>
                </a:ln>
                <a:solidFill>
                  <a:srgbClr val="824099"/>
                </a:solidFill>
                <a:effectLst/>
                <a:latin typeface="Arial"/>
                <a:ea typeface="Roboto"/>
                <a:cs typeface="Open Sans"/>
              </a:rPr>
              <a:t>Formaldehyde</a:t>
            </a:r>
            <a:r>
              <a:rPr kumimoji="0" lang="en-US" altLang="en-US" sz="1800" b="1" i="0" u="none" strike="noStrike" cap="none" normalizeH="0" baseline="0" dirty="0">
                <a:ln>
                  <a:noFill/>
                </a:ln>
                <a:solidFill>
                  <a:srgbClr val="000000"/>
                </a:solidFill>
                <a:effectLst/>
                <a:latin typeface="Arial"/>
                <a:ea typeface="Roboto"/>
                <a:cs typeface="Open Sans"/>
              </a:rPr>
              <a:t> </a:t>
            </a:r>
            <a:r>
              <a:rPr kumimoji="0" lang="en-US" altLang="en-US" sz="1800" b="0" i="0" u="none" strike="noStrike" cap="none" normalizeH="0" baseline="0" dirty="0">
                <a:ln>
                  <a:noFill/>
                </a:ln>
                <a:solidFill>
                  <a:srgbClr val="000000"/>
                </a:solidFill>
                <a:effectLst/>
                <a:latin typeface="Arial"/>
                <a:ea typeface="Roboto"/>
                <a:cs typeface="Open Sans"/>
              </a:rPr>
              <a:t>helps prevent bacterial contamination during some vaccine manufacturing. Formaldehyde is naturally present in the body at levels higher than in vaccines. It is also found in the environment, preservatives, and household products.</a:t>
            </a:r>
            <a:endParaRPr lang="en-US" altLang="en-US" sz="1800" b="0" i="0" u="none" strike="noStrike" cap="none" normalizeH="0" baseline="0" dirty="0">
              <a:ln>
                <a:noFill/>
              </a:ln>
              <a:solidFill>
                <a:srgbClr val="000000"/>
              </a:solidFill>
              <a:effectLst/>
              <a:latin typeface="Arial"/>
              <a:ea typeface="Roboto"/>
              <a:cs typeface="Open Sans"/>
            </a:endParaRPr>
          </a:p>
          <a:p>
            <a:pPr marL="742950" lvl="1" indent="-285750" algn="l" rtl="0" eaLnBrk="0" fontAlgn="base" hangingPunct="0">
              <a:spcBef>
                <a:spcPct val="0"/>
              </a:spcBef>
              <a:spcAft>
                <a:spcPts val="600"/>
              </a:spcAft>
              <a:buFont typeface="Wingdings" panose="05000000000000000000" pitchFamily="2" charset="2"/>
              <a:buChar char="§"/>
            </a:pPr>
            <a:r>
              <a:rPr kumimoji="0" lang="en-US" altLang="en-US" sz="1800" b="1" i="0" u="none" strike="noStrike" cap="none" normalizeH="0" baseline="0" dirty="0">
                <a:ln>
                  <a:noFill/>
                </a:ln>
                <a:solidFill>
                  <a:srgbClr val="824099"/>
                </a:solidFill>
                <a:effectLst/>
                <a:latin typeface="Arial"/>
                <a:ea typeface="Roboto"/>
                <a:cs typeface="Open Sans"/>
              </a:rPr>
              <a:t>Thimerosal</a:t>
            </a:r>
            <a:r>
              <a:rPr kumimoji="0" lang="en-US" altLang="en-US" sz="1800" b="1" i="0" u="none" strike="noStrike" cap="none" normalizeH="0" baseline="0" dirty="0">
                <a:ln>
                  <a:noFill/>
                </a:ln>
                <a:solidFill>
                  <a:srgbClr val="000000"/>
                </a:solidFill>
                <a:effectLst/>
                <a:latin typeface="Arial"/>
                <a:ea typeface="Roboto"/>
                <a:cs typeface="Open Sans"/>
              </a:rPr>
              <a:t> </a:t>
            </a:r>
            <a:r>
              <a:rPr kumimoji="0" lang="en-US" altLang="en-US" sz="1800" b="0" i="0" u="none" strike="noStrike" cap="none" normalizeH="0" baseline="0" dirty="0">
                <a:ln>
                  <a:noFill/>
                </a:ln>
                <a:solidFill>
                  <a:srgbClr val="000000"/>
                </a:solidFill>
                <a:effectLst/>
                <a:latin typeface="Arial"/>
                <a:ea typeface="Roboto"/>
                <a:cs typeface="Open Sans"/>
              </a:rPr>
              <a:t>is a preservative used during some vaccine manufacturing. It is no longer contained in any vaccine except multi-dose vials of the flu vaccine. Single-dose vials of</a:t>
            </a:r>
            <a:r>
              <a:rPr lang="en-US" altLang="en-US" sz="1800" dirty="0">
                <a:solidFill>
                  <a:srgbClr val="000000"/>
                </a:solidFill>
                <a:latin typeface="Arial"/>
                <a:ea typeface="Roboto"/>
                <a:cs typeface="Open Sans"/>
              </a:rPr>
              <a:t> flu</a:t>
            </a:r>
            <a:r>
              <a:rPr kumimoji="0" lang="en-US" altLang="en-US" sz="1800" b="0" i="0" u="none" strike="noStrike" cap="none" normalizeH="0" baseline="0" dirty="0">
                <a:ln>
                  <a:noFill/>
                </a:ln>
                <a:solidFill>
                  <a:srgbClr val="000000"/>
                </a:solidFill>
                <a:effectLst/>
                <a:latin typeface="Arial"/>
                <a:ea typeface="Roboto"/>
                <a:cs typeface="Open Sans"/>
              </a:rPr>
              <a:t> vaccine contain no thimerosal. </a:t>
            </a:r>
            <a:endParaRPr lang="en-US" dirty="0"/>
          </a:p>
        </p:txBody>
      </p:sp>
      <p:sp>
        <p:nvSpPr>
          <p:cNvPr id="5" name="Slide Number Placeholder 4">
            <a:extLst>
              <a:ext uri="{FF2B5EF4-FFF2-40B4-BE49-F238E27FC236}">
                <a16:creationId xmlns:a16="http://schemas.microsoft.com/office/drawing/2014/main" id="{3F18C337-134D-E170-88ED-E906E533BFD2}"/>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37</a:t>
            </a:fld>
            <a:endParaRPr lang="en-US" dirty="0"/>
          </a:p>
        </p:txBody>
      </p:sp>
      <p:sp>
        <p:nvSpPr>
          <p:cNvPr id="6" name="Rectangle 3">
            <a:extLst>
              <a:ext uri="{FF2B5EF4-FFF2-40B4-BE49-F238E27FC236}">
                <a16:creationId xmlns:a16="http://schemas.microsoft.com/office/drawing/2014/main" id="{704F0FD1-5D51-4998-36B6-B40A471FC6C8}"/>
              </a:ext>
            </a:extLst>
          </p:cNvPr>
          <p:cNvSpPr>
            <a:spLocks noChangeArrowheads="1"/>
          </p:cNvSpPr>
          <p:nvPr/>
        </p:nvSpPr>
        <p:spPr bwMode="auto">
          <a:xfrm>
            <a:off x="1684867" y="5478534"/>
            <a:ext cx="8477898" cy="230832"/>
          </a:xfrm>
          <a:prstGeom prst="rect">
            <a:avLst/>
          </a:prstGeom>
          <a:solidFill>
            <a:srgbClr val="FFECB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Some websites may claim that ingredients are harmful; make sure you</a:t>
            </a:r>
            <a:r>
              <a:rPr kumimoji="0" lang="en-US" altLang="en-US" sz="12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1200" b="0" i="0" u="sng" strike="noStrike" cap="none" normalizeH="0" baseline="0" dirty="0">
                <a:ln>
                  <a:noFill/>
                </a:ln>
                <a:solidFill>
                  <a:srgbClr val="075290"/>
                </a:solidFill>
                <a:effectLst/>
                <a:latin typeface="Open Sans" panose="020B0606030504020204" pitchFamily="34" charset="0"/>
                <a:cs typeface="Open Sans" panose="020B0606030504020204" pitchFamily="34" charset="0"/>
                <a:hlinkClick r:id="rId3"/>
              </a:rPr>
              <a:t>seek information from credible sources</a:t>
            </a:r>
            <a:r>
              <a:rPr kumimoji="0" lang="en-US" altLang="en-US" sz="12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4" descr="Shield icon.">
            <a:extLst>
              <a:ext uri="{FF2B5EF4-FFF2-40B4-BE49-F238E27FC236}">
                <a16:creationId xmlns:a16="http://schemas.microsoft.com/office/drawing/2014/main" id="{21E246F8-5A09-8893-7E8A-731F9A498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117" y="5137402"/>
            <a:ext cx="66675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63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6CDC-C3BA-EAB2-DD37-D126C25908FF}"/>
              </a:ext>
            </a:extLst>
          </p:cNvPr>
          <p:cNvSpPr>
            <a:spLocks noGrp="1"/>
          </p:cNvSpPr>
          <p:nvPr>
            <p:ph type="title"/>
          </p:nvPr>
        </p:nvSpPr>
        <p:spPr>
          <a:xfrm>
            <a:off x="444500" y="135658"/>
            <a:ext cx="11303000" cy="777136"/>
          </a:xfrm>
        </p:spPr>
        <p:txBody>
          <a:bodyPr>
            <a:noAutofit/>
          </a:bodyPr>
          <a:lstStyle/>
          <a:p>
            <a:r>
              <a:rPr lang="en-US" sz="4000" b="1" dirty="0">
                <a:solidFill>
                  <a:srgbClr val="02B3AB"/>
                </a:solidFill>
                <a:ea typeface="+mj-lt"/>
                <a:cs typeface="+mj-lt"/>
              </a:rPr>
              <a:t>Is Formaldehyde, an Ingredient in Some Vaccines, Dangerous?</a:t>
            </a:r>
            <a:endParaRPr lang="en-US" sz="4000" b="1" dirty="0">
              <a:solidFill>
                <a:srgbClr val="02B3AB"/>
              </a:solidFill>
            </a:endParaRPr>
          </a:p>
        </p:txBody>
      </p:sp>
      <p:pic>
        <p:nvPicPr>
          <p:cNvPr id="6" name="Picture 6" descr="Text&#10;&#10;Description automatically generated">
            <a:extLst>
              <a:ext uri="{FF2B5EF4-FFF2-40B4-BE49-F238E27FC236}">
                <a16:creationId xmlns:a16="http://schemas.microsoft.com/office/drawing/2014/main" id="{38545C29-F289-6835-FF46-42C0CBDC581B}"/>
              </a:ext>
            </a:extLst>
          </p:cNvPr>
          <p:cNvPicPr>
            <a:picLocks noChangeAspect="1"/>
          </p:cNvPicPr>
          <p:nvPr/>
        </p:nvPicPr>
        <p:blipFill>
          <a:blip r:embed="rId2"/>
          <a:stretch>
            <a:fillRect/>
          </a:stretch>
        </p:blipFill>
        <p:spPr>
          <a:xfrm>
            <a:off x="840317" y="1343761"/>
            <a:ext cx="11252199" cy="4151434"/>
          </a:xfrm>
          <a:prstGeom prst="rect">
            <a:avLst/>
          </a:prstGeom>
        </p:spPr>
      </p:pic>
      <p:sp>
        <p:nvSpPr>
          <p:cNvPr id="3" name="TextBox 2">
            <a:extLst>
              <a:ext uri="{FF2B5EF4-FFF2-40B4-BE49-F238E27FC236}">
                <a16:creationId xmlns:a16="http://schemas.microsoft.com/office/drawing/2014/main" id="{4F17D379-FD33-E3B9-B241-6572C9DE475A}"/>
              </a:ext>
            </a:extLst>
          </p:cNvPr>
          <p:cNvSpPr txBox="1"/>
          <p:nvPr/>
        </p:nvSpPr>
        <p:spPr>
          <a:xfrm>
            <a:off x="5480051" y="6603490"/>
            <a:ext cx="5996516" cy="400110"/>
          </a:xfrm>
          <a:prstGeom prst="rect">
            <a:avLst/>
          </a:prstGeom>
          <a:noFill/>
        </p:spPr>
        <p:txBody>
          <a:bodyPr wrap="square" rtlCol="0">
            <a:spAutoFit/>
          </a:bodyPr>
          <a:lstStyle/>
          <a:p>
            <a:r>
              <a:rPr lang="en-US" sz="1000" dirty="0">
                <a:solidFill>
                  <a:srgbClr val="3F3F3F"/>
                </a:solidFill>
                <a:effectLst/>
                <a:latin typeface="Helvetica" pitchFamily="2" charset="0"/>
              </a:rPr>
              <a:t>https://</a:t>
            </a:r>
            <a:r>
              <a:rPr lang="en-US" sz="1000" dirty="0" err="1">
                <a:solidFill>
                  <a:srgbClr val="3F3F3F"/>
                </a:solidFill>
                <a:effectLst/>
                <a:latin typeface="Helvetica" pitchFamily="2" charset="0"/>
              </a:rPr>
              <a:t>www.chop.edu</a:t>
            </a:r>
            <a:r>
              <a:rPr lang="en-US" sz="1000" dirty="0">
                <a:solidFill>
                  <a:srgbClr val="3F3F3F"/>
                </a:solidFill>
                <a:effectLst/>
                <a:latin typeface="Helvetica" pitchFamily="2" charset="0"/>
              </a:rPr>
              <a:t>/centers-programs/vaccine-education-center/vaccine-ingredients/formaldehyde</a:t>
            </a:r>
          </a:p>
          <a:p>
            <a:endParaRPr lang="en-US" sz="1000" dirty="0"/>
          </a:p>
        </p:txBody>
      </p:sp>
    </p:spTree>
    <p:extLst>
      <p:ext uri="{BB962C8B-B14F-4D97-AF65-F5344CB8AC3E}">
        <p14:creationId xmlns:p14="http://schemas.microsoft.com/office/powerpoint/2010/main" val="1067201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6674-D6FA-E918-3FA6-C18622B0068A}"/>
              </a:ext>
            </a:extLst>
          </p:cNvPr>
          <p:cNvSpPr>
            <a:spLocks noGrp="1"/>
          </p:cNvSpPr>
          <p:nvPr>
            <p:ph type="title"/>
          </p:nvPr>
        </p:nvSpPr>
        <p:spPr/>
        <p:txBody>
          <a:bodyPr>
            <a:normAutofit/>
          </a:bodyPr>
          <a:lstStyle/>
          <a:p>
            <a:r>
              <a:rPr lang="en-US" sz="4400" b="1" dirty="0">
                <a:solidFill>
                  <a:srgbClr val="02B3AB"/>
                </a:solidFill>
                <a:cs typeface="Calibri Light"/>
              </a:rPr>
              <a:t>Is Mercury in Vaccines? Is it Dangerous?</a:t>
            </a:r>
            <a:endParaRPr lang="en-US" b="1" dirty="0">
              <a:solidFill>
                <a:srgbClr val="02B3AB"/>
              </a:solidFill>
              <a:cs typeface="Calibri Light"/>
            </a:endParaRPr>
          </a:p>
        </p:txBody>
      </p:sp>
      <p:sp>
        <p:nvSpPr>
          <p:cNvPr id="3" name="Content Placeholder 2">
            <a:extLst>
              <a:ext uri="{FF2B5EF4-FFF2-40B4-BE49-F238E27FC236}">
                <a16:creationId xmlns:a16="http://schemas.microsoft.com/office/drawing/2014/main" id="{8B57443E-09B4-DFCF-B03A-6D303C19AC39}"/>
              </a:ext>
            </a:extLst>
          </p:cNvPr>
          <p:cNvSpPr>
            <a:spLocks noGrp="1"/>
          </p:cNvSpPr>
          <p:nvPr>
            <p:ph type="body" idx="1"/>
          </p:nvPr>
        </p:nvSpPr>
        <p:spPr>
          <a:xfrm>
            <a:off x="444500" y="1166793"/>
            <a:ext cx="11303000" cy="4387340"/>
          </a:xfrm>
        </p:spPr>
        <p:txBody>
          <a:bodyPr vert="horz" lIns="91440" tIns="45720" rIns="91440" bIns="45720" rtlCol="0" anchor="t">
            <a:normAutofit fontScale="92500" lnSpcReduction="20000"/>
          </a:bodyPr>
          <a:lstStyle/>
          <a:p>
            <a:r>
              <a:rPr lang="en-US" sz="2400" dirty="0">
                <a:ea typeface="+mn-lt"/>
                <a:cs typeface="+mn-lt"/>
              </a:rPr>
              <a:t>“Mercury” was removed from most childhood vaccines over 20 years ago! </a:t>
            </a:r>
          </a:p>
          <a:p>
            <a:pPr lvl="1"/>
            <a:endParaRPr lang="en-US" sz="2400" dirty="0">
              <a:ea typeface="+mn-lt"/>
              <a:cs typeface="+mn-lt"/>
            </a:endParaRPr>
          </a:p>
          <a:p>
            <a:pPr lvl="1">
              <a:spcAft>
                <a:spcPts val="600"/>
              </a:spcAft>
            </a:pPr>
            <a:r>
              <a:rPr lang="en-US" sz="2400" dirty="0">
                <a:ea typeface="+mn-lt"/>
                <a:cs typeface="+mn-lt"/>
              </a:rPr>
              <a:t>So how many vaccines still contain mercury? </a:t>
            </a:r>
          </a:p>
          <a:p>
            <a:pPr lvl="2">
              <a:spcAft>
                <a:spcPts val="600"/>
              </a:spcAft>
            </a:pPr>
            <a:r>
              <a:rPr lang="en-US" sz="2400" dirty="0">
                <a:ea typeface="+mn-lt"/>
                <a:cs typeface="+mn-lt"/>
              </a:rPr>
              <a:t>While none actually contain “mercury,” multi-dose flu vaccine vials do contain thimerosal, a preservative that contains an </a:t>
            </a:r>
            <a:r>
              <a:rPr lang="en-US" sz="2400" dirty="0" err="1">
                <a:ea typeface="+mn-lt"/>
                <a:cs typeface="+mn-lt"/>
              </a:rPr>
              <a:t>ethylmercury</a:t>
            </a:r>
            <a:r>
              <a:rPr lang="en-US" sz="2400" dirty="0">
                <a:ea typeface="+mn-lt"/>
                <a:cs typeface="+mn-lt"/>
              </a:rPr>
              <a:t> group. </a:t>
            </a:r>
          </a:p>
          <a:p>
            <a:pPr lvl="3">
              <a:spcAft>
                <a:spcPts val="600"/>
              </a:spcAft>
            </a:pPr>
            <a:r>
              <a:rPr lang="en-US" sz="2400" dirty="0">
                <a:ea typeface="+mn-lt"/>
                <a:cs typeface="+mn-lt"/>
              </a:rPr>
              <a:t>Heavy metal mercury breaks down into methylmercury (not the same). </a:t>
            </a:r>
          </a:p>
          <a:p>
            <a:pPr lvl="3">
              <a:spcAft>
                <a:spcPts val="600"/>
              </a:spcAft>
            </a:pPr>
            <a:r>
              <a:rPr lang="en-US" sz="2400" dirty="0">
                <a:ea typeface="+mn-lt"/>
                <a:cs typeface="+mn-lt"/>
              </a:rPr>
              <a:t>Methylmercury found in fish (why FDA says limit intake of some fish).</a:t>
            </a:r>
          </a:p>
          <a:p>
            <a:pPr lvl="2">
              <a:spcAft>
                <a:spcPts val="600"/>
              </a:spcAft>
            </a:pPr>
            <a:r>
              <a:rPr lang="en-US" sz="2400" b="1" dirty="0">
                <a:cs typeface="Calibri"/>
              </a:rPr>
              <a:t>Thimerosal is NOT mercury!</a:t>
            </a:r>
            <a:endParaRPr lang="en-US" sz="2400" dirty="0">
              <a:cs typeface="Calibri"/>
            </a:endParaRPr>
          </a:p>
          <a:p>
            <a:pPr lvl="3">
              <a:spcAft>
                <a:spcPts val="600"/>
              </a:spcAft>
            </a:pPr>
            <a:r>
              <a:rPr lang="en-US" sz="2400" dirty="0">
                <a:cs typeface="Calibri"/>
              </a:rPr>
              <a:t>Thimerosal is found in cosmetics, tattoo ink, eye drops and contact lens solution, disinfectants, and products to treat contact dermatitis.</a:t>
            </a:r>
            <a:endParaRPr lang="en-US" sz="2400" b="1" dirty="0">
              <a:cs typeface="Calibri"/>
            </a:endParaRPr>
          </a:p>
          <a:p>
            <a:pPr lvl="1">
              <a:spcAft>
                <a:spcPts val="600"/>
              </a:spcAft>
            </a:pPr>
            <a:r>
              <a:rPr lang="en-US" sz="2400" dirty="0">
                <a:ea typeface="+mn-lt"/>
                <a:cs typeface="+mn-lt"/>
              </a:rPr>
              <a:t>If you don’t want to deal with a small amount of </a:t>
            </a:r>
            <a:r>
              <a:rPr lang="en-US" sz="2400" dirty="0" err="1">
                <a:ea typeface="+mn-lt"/>
                <a:cs typeface="+mn-lt"/>
              </a:rPr>
              <a:t>ethylmercury</a:t>
            </a:r>
            <a:r>
              <a:rPr lang="en-US" sz="2400" dirty="0">
                <a:ea typeface="+mn-lt"/>
                <a:cs typeface="+mn-lt"/>
              </a:rPr>
              <a:t> in flu shots, ask for a thimerosal-free flu shot from a pre-filled syringe, which is how over 90% of flu vaccines are now made. </a:t>
            </a:r>
            <a:endParaRPr lang="en-US" sz="2400" dirty="0">
              <a:cs typeface="Calibri"/>
            </a:endParaRPr>
          </a:p>
        </p:txBody>
      </p:sp>
    </p:spTree>
    <p:extLst>
      <p:ext uri="{BB962C8B-B14F-4D97-AF65-F5344CB8AC3E}">
        <p14:creationId xmlns:p14="http://schemas.microsoft.com/office/powerpoint/2010/main" val="110140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D6C3-8540-DB1D-9DD5-CE9CB92BF06A}"/>
              </a:ext>
            </a:extLst>
          </p:cNvPr>
          <p:cNvSpPr>
            <a:spLocks noGrp="1"/>
          </p:cNvSpPr>
          <p:nvPr>
            <p:ph type="title"/>
          </p:nvPr>
        </p:nvSpPr>
        <p:spPr/>
        <p:txBody>
          <a:bodyPr>
            <a:normAutofit fontScale="90000"/>
          </a:bodyPr>
          <a:lstStyle/>
          <a:p>
            <a:r>
              <a:rPr lang="en-US" b="1" dirty="0">
                <a:solidFill>
                  <a:srgbClr val="02B3AB"/>
                </a:solidFill>
                <a:ea typeface="+mj-lt"/>
                <a:cs typeface="+mj-lt"/>
              </a:rPr>
              <a:t>Why Should My Child Get Vaccinated?</a:t>
            </a:r>
            <a:endParaRPr lang="en-US" dirty="0">
              <a:solidFill>
                <a:srgbClr val="02B3AB"/>
              </a:solidFill>
            </a:endParaRPr>
          </a:p>
        </p:txBody>
      </p:sp>
      <p:sp>
        <p:nvSpPr>
          <p:cNvPr id="4" name="Content Placeholder 3">
            <a:extLst>
              <a:ext uri="{FF2B5EF4-FFF2-40B4-BE49-F238E27FC236}">
                <a16:creationId xmlns:a16="http://schemas.microsoft.com/office/drawing/2014/main" id="{373F7AAA-CDFB-0678-DD18-6A7288478EAB}"/>
              </a:ext>
            </a:extLst>
          </p:cNvPr>
          <p:cNvSpPr>
            <a:spLocks noGrp="1"/>
          </p:cNvSpPr>
          <p:nvPr>
            <p:ph type="body" idx="1"/>
          </p:nvPr>
        </p:nvSpPr>
        <p:spPr>
          <a:xfrm>
            <a:off x="444500" y="1166793"/>
            <a:ext cx="10471739" cy="4689987"/>
          </a:xfrm>
        </p:spPr>
        <p:txBody>
          <a:bodyPr vert="horz" lIns="91440" tIns="45720" rIns="91440" bIns="45720" rtlCol="0" anchor="t">
            <a:normAutofit lnSpcReduction="10000"/>
          </a:bodyPr>
          <a:lstStyle/>
          <a:p>
            <a:pPr>
              <a:spcBef>
                <a:spcPts val="600"/>
              </a:spcBef>
            </a:pPr>
            <a:r>
              <a:rPr lang="en-US" sz="2400" dirty="0">
                <a:solidFill>
                  <a:srgbClr val="333333"/>
                </a:solidFill>
                <a:latin typeface="Public Sans Web"/>
                <a:ea typeface="Public Sans Web"/>
                <a:cs typeface="Public Sans Web"/>
              </a:rPr>
              <a:t>COVID-19 can sicken people of all ages. There’s no way to predict how your child might be affected by the COVID-19 virus.</a:t>
            </a:r>
            <a:endParaRPr lang="en-US" sz="2400" dirty="0"/>
          </a:p>
          <a:p>
            <a:pPr>
              <a:spcBef>
                <a:spcPts val="600"/>
              </a:spcBef>
            </a:pPr>
            <a:r>
              <a:rPr lang="en-US" sz="2400" dirty="0">
                <a:solidFill>
                  <a:srgbClr val="333333"/>
                </a:solidFill>
                <a:latin typeface="Public Sans Web"/>
                <a:ea typeface="Public Sans Web"/>
                <a:cs typeface="Public Sans Web"/>
              </a:rPr>
              <a:t>Among children under 18 years old in the United States who’ve gotten COVID-19:</a:t>
            </a:r>
          </a:p>
          <a:p>
            <a:pPr marL="800100" lvl="1" indent="-342900">
              <a:spcBef>
                <a:spcPts val="600"/>
              </a:spcBef>
              <a:buFont typeface="Wingdings" panose="05000000000000000000" pitchFamily="2" charset="2"/>
              <a:buChar char="§"/>
            </a:pPr>
            <a:r>
              <a:rPr lang="en-US" sz="2400" dirty="0">
                <a:solidFill>
                  <a:srgbClr val="333333"/>
                </a:solidFill>
                <a:latin typeface="Public Sans Web"/>
                <a:ea typeface="Public Sans Web"/>
                <a:cs typeface="Public Sans Web"/>
              </a:rPr>
              <a:t>Over 180,000 have been </a:t>
            </a:r>
            <a:r>
              <a:rPr lang="en-US" sz="2400" dirty="0">
                <a:solidFill>
                  <a:srgbClr val="824099"/>
                </a:solidFill>
                <a:latin typeface="Public Sans Web"/>
                <a:ea typeface="Public Sans Web"/>
                <a:cs typeface="Public Sans Web"/>
              </a:rPr>
              <a:t>hospitalized</a:t>
            </a:r>
            <a:endParaRPr lang="en-US" sz="2400" dirty="0">
              <a:solidFill>
                <a:srgbClr val="824099"/>
              </a:solidFill>
              <a:latin typeface="Public Sans Web"/>
              <a:ea typeface="Public Sans Web"/>
              <a:cs typeface="Public Sans Web"/>
              <a:hlinkClick r:id="rId3">
                <a:extLst>
                  <a:ext uri="{A12FA001-AC4F-418D-AE19-62706E023703}">
                    <ahyp:hlinkClr xmlns:ahyp="http://schemas.microsoft.com/office/drawing/2018/hyperlinkcolor" val="tx"/>
                  </a:ext>
                </a:extLst>
              </a:hlinkClick>
            </a:endParaRPr>
          </a:p>
          <a:p>
            <a:pPr marL="800100" lvl="1" indent="-342900">
              <a:spcBef>
                <a:spcPts val="600"/>
              </a:spcBef>
              <a:buFont typeface="Wingdings" panose="05000000000000000000" pitchFamily="2" charset="2"/>
              <a:buChar char="§"/>
            </a:pPr>
            <a:r>
              <a:rPr lang="en-US" sz="2400" dirty="0">
                <a:solidFill>
                  <a:srgbClr val="333333"/>
                </a:solidFill>
                <a:latin typeface="Public Sans Web"/>
                <a:ea typeface="Public Sans Web"/>
                <a:cs typeface="Public Sans Web"/>
              </a:rPr>
              <a:t>Over 2,000 have </a:t>
            </a:r>
            <a:r>
              <a:rPr lang="en-US" sz="2400" dirty="0">
                <a:solidFill>
                  <a:srgbClr val="824099"/>
                </a:solidFill>
                <a:latin typeface="Public Sans Web"/>
                <a:ea typeface="Public Sans Web"/>
                <a:cs typeface="Public Sans Web"/>
              </a:rPr>
              <a:t>died</a:t>
            </a:r>
            <a:endParaRPr lang="en-US" sz="2400" dirty="0">
              <a:solidFill>
                <a:srgbClr val="824099"/>
              </a:solidFill>
              <a:latin typeface="Public Sans Web"/>
              <a:ea typeface="Public Sans Web"/>
              <a:cs typeface="Public Sans Web"/>
              <a:hlinkClick r:id="rId3">
                <a:extLst>
                  <a:ext uri="{A12FA001-AC4F-418D-AE19-62706E023703}">
                    <ahyp:hlinkClr xmlns:ahyp="http://schemas.microsoft.com/office/drawing/2018/hyperlinkcolor" val="tx"/>
                  </a:ext>
                </a:extLst>
              </a:hlinkClick>
            </a:endParaRPr>
          </a:p>
          <a:p>
            <a:pPr>
              <a:spcBef>
                <a:spcPts val="600"/>
              </a:spcBef>
            </a:pPr>
            <a:r>
              <a:rPr lang="en-US" sz="2400" dirty="0">
                <a:solidFill>
                  <a:srgbClr val="333333"/>
                </a:solidFill>
                <a:latin typeface="Public Sans Web"/>
                <a:ea typeface="Public Sans Web"/>
                <a:cs typeface="Public Sans Web"/>
              </a:rPr>
              <a:t>Even if your child doesn’t get very sick, a COVID-19 infection could still cause health problems down the road.</a:t>
            </a:r>
          </a:p>
          <a:p>
            <a:pPr>
              <a:spcBef>
                <a:spcPts val="600"/>
              </a:spcBef>
            </a:pPr>
            <a:r>
              <a:rPr lang="en-US" sz="2400" dirty="0">
                <a:solidFill>
                  <a:srgbClr val="333333"/>
                </a:solidFill>
                <a:latin typeface="Public Sans Web"/>
                <a:ea typeface="Public Sans Web"/>
                <a:cs typeface="Public Sans Web"/>
              </a:rPr>
              <a:t>Your child can also spread the virus to someone who is at risk for severe illness—like a grandparent, a teacher at school, or someone whose immune system is weakened.</a:t>
            </a:r>
          </a:p>
          <a:p>
            <a:pPr>
              <a:spcBef>
                <a:spcPts val="600"/>
              </a:spcBef>
            </a:pPr>
            <a:r>
              <a:rPr lang="en-US" sz="2400" dirty="0">
                <a:solidFill>
                  <a:srgbClr val="333333"/>
                </a:solidFill>
                <a:latin typeface="Public Sans Web"/>
                <a:ea typeface="Public Sans Web"/>
                <a:cs typeface="Public Sans Web"/>
              </a:rPr>
              <a:t>COVID-19 vaccines are highly effective at preventing severe illness, hospitalization, and death. Those are the nasty consequences we most want to prevent.</a:t>
            </a:r>
            <a:endParaRPr lang="en-US" sz="2400" dirty="0"/>
          </a:p>
        </p:txBody>
      </p:sp>
      <p:pic>
        <p:nvPicPr>
          <p:cNvPr id="1026" name="Picture 2" descr="University of Pittsburgh Pharmacists Empower Pediatric Patients While Receiving Vaccinations">
            <a:extLst>
              <a:ext uri="{FF2B5EF4-FFF2-40B4-BE49-F238E27FC236}">
                <a16:creationId xmlns:a16="http://schemas.microsoft.com/office/drawing/2014/main" id="{0F128C9F-EE59-34A8-CD5C-AAE170AAAD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2612" y="2321002"/>
            <a:ext cx="1584325" cy="1584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071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B988-1BD2-9B0E-8183-05533084D6E3}"/>
              </a:ext>
            </a:extLst>
          </p:cNvPr>
          <p:cNvSpPr>
            <a:spLocks noGrp="1"/>
          </p:cNvSpPr>
          <p:nvPr>
            <p:ph type="title"/>
          </p:nvPr>
        </p:nvSpPr>
        <p:spPr>
          <a:xfrm>
            <a:off x="2263091" y="91544"/>
            <a:ext cx="7327900" cy="777136"/>
          </a:xfrm>
        </p:spPr>
        <p:txBody>
          <a:bodyPr>
            <a:normAutofit/>
          </a:bodyPr>
          <a:lstStyle/>
          <a:p>
            <a:r>
              <a:rPr lang="en-US" sz="4000" b="1" dirty="0">
                <a:solidFill>
                  <a:srgbClr val="02B3AB"/>
                </a:solidFill>
                <a:cs typeface="Calibri Light"/>
              </a:rPr>
              <a:t>What Is in COVID-19 Vaccine?</a:t>
            </a:r>
            <a:endParaRPr lang="en-US" sz="4000" b="1" dirty="0">
              <a:solidFill>
                <a:srgbClr val="02B3AB"/>
              </a:solidFill>
            </a:endParaRPr>
          </a:p>
        </p:txBody>
      </p:sp>
      <p:pic>
        <p:nvPicPr>
          <p:cNvPr id="4" name="Picture 4" descr="Table&#10;&#10;Description automatically generated">
            <a:extLst>
              <a:ext uri="{FF2B5EF4-FFF2-40B4-BE49-F238E27FC236}">
                <a16:creationId xmlns:a16="http://schemas.microsoft.com/office/drawing/2014/main" id="{AE5E50C7-62DD-6763-1FD4-C5C89EF7A555}"/>
              </a:ext>
            </a:extLst>
          </p:cNvPr>
          <p:cNvPicPr>
            <a:picLocks noGrp="1" noChangeAspect="1"/>
          </p:cNvPicPr>
          <p:nvPr>
            <p:ph idx="4294967295"/>
          </p:nvPr>
        </p:nvPicPr>
        <p:blipFill>
          <a:blip r:embed="rId2"/>
          <a:stretch>
            <a:fillRect/>
          </a:stretch>
        </p:blipFill>
        <p:spPr>
          <a:xfrm>
            <a:off x="1693331" y="868680"/>
            <a:ext cx="8467420" cy="5120640"/>
          </a:xfrm>
        </p:spPr>
      </p:pic>
    </p:spTree>
    <p:extLst>
      <p:ext uri="{BB962C8B-B14F-4D97-AF65-F5344CB8AC3E}">
        <p14:creationId xmlns:p14="http://schemas.microsoft.com/office/powerpoint/2010/main" val="2614602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6E7D-E180-7D0B-73E4-C512B38D8156}"/>
              </a:ext>
            </a:extLst>
          </p:cNvPr>
          <p:cNvSpPr>
            <a:spLocks noGrp="1"/>
          </p:cNvSpPr>
          <p:nvPr>
            <p:ph type="title"/>
          </p:nvPr>
        </p:nvSpPr>
        <p:spPr>
          <a:xfrm>
            <a:off x="317657" y="196334"/>
            <a:ext cx="11303000" cy="548733"/>
          </a:xfrm>
        </p:spPr>
        <p:txBody>
          <a:bodyPr>
            <a:noAutofit/>
          </a:bodyPr>
          <a:lstStyle/>
          <a:p>
            <a:r>
              <a:rPr lang="en-US" sz="3000" b="1" dirty="0"/>
              <a:t>Addressing Religious Concerns Regarding COVID-19 Vaccine</a:t>
            </a:r>
          </a:p>
        </p:txBody>
      </p:sp>
      <p:sp>
        <p:nvSpPr>
          <p:cNvPr id="4" name="Text Placeholder 3">
            <a:extLst>
              <a:ext uri="{FF2B5EF4-FFF2-40B4-BE49-F238E27FC236}">
                <a16:creationId xmlns:a16="http://schemas.microsoft.com/office/drawing/2014/main" id="{1886CFE0-6889-9797-50CD-406EDFDF1553}"/>
              </a:ext>
            </a:extLst>
          </p:cNvPr>
          <p:cNvSpPr>
            <a:spLocks noGrp="1"/>
          </p:cNvSpPr>
          <p:nvPr>
            <p:ph type="body" sz="quarter" idx="10"/>
          </p:nvPr>
        </p:nvSpPr>
        <p:spPr>
          <a:xfrm>
            <a:off x="342900" y="955045"/>
            <a:ext cx="11506200" cy="4678204"/>
          </a:xfrm>
        </p:spPr>
        <p:txBody>
          <a:bodyPr/>
          <a:lstStyle/>
          <a:p>
            <a:pPr marL="285750" indent="-285750" algn="l">
              <a:spcAft>
                <a:spcPts val="1200"/>
              </a:spcAft>
              <a:buFont typeface="Wingdings" panose="05000000000000000000" pitchFamily="2" charset="2"/>
              <a:buChar char="§"/>
            </a:pPr>
            <a:r>
              <a:rPr lang="en-US" b="1" i="0" dirty="0">
                <a:solidFill>
                  <a:srgbClr val="824099"/>
                </a:solidFill>
                <a:effectLst/>
              </a:rPr>
              <a:t>Judaism</a:t>
            </a:r>
            <a:r>
              <a:rPr lang="en-US" b="0" i="0" dirty="0">
                <a:solidFill>
                  <a:srgbClr val="2A2A2A"/>
                </a:solidFill>
                <a:effectLst/>
              </a:rPr>
              <a:t> </a:t>
            </a:r>
            <a:r>
              <a:rPr lang="en-US" sz="1400" b="0" i="0" dirty="0">
                <a:solidFill>
                  <a:srgbClr val="2A2A2A"/>
                </a:solidFill>
                <a:effectLst/>
              </a:rPr>
              <a:t>expects its believers to be proactive in maintaining health. </a:t>
            </a:r>
            <a:r>
              <a:rPr lang="en-US" sz="1400" b="0" i="1" dirty="0" err="1">
                <a:solidFill>
                  <a:srgbClr val="2A2A2A"/>
                </a:solidFill>
                <a:effectLst/>
              </a:rPr>
              <a:t>Pikuach</a:t>
            </a:r>
            <a:r>
              <a:rPr lang="en-US" sz="1400" b="0" i="1" dirty="0">
                <a:solidFill>
                  <a:srgbClr val="2A2A2A"/>
                </a:solidFill>
                <a:effectLst/>
              </a:rPr>
              <a:t> </a:t>
            </a:r>
            <a:r>
              <a:rPr lang="en-US" sz="1400" b="0" i="1" dirty="0" err="1">
                <a:solidFill>
                  <a:srgbClr val="2A2A2A"/>
                </a:solidFill>
                <a:effectLst/>
              </a:rPr>
              <a:t>nefesh</a:t>
            </a:r>
            <a:r>
              <a:rPr lang="en-US" sz="1400" b="0" i="0" dirty="0">
                <a:solidFill>
                  <a:srgbClr val="2A2A2A"/>
                </a:solidFill>
                <a:effectLst/>
              </a:rPr>
              <a:t>, acting to save a life, is a positive commandment overarching even laws for keeping the Sabbath. With contagious diseases, one’s own actions help or hinder transmitting the illness to bystanders. Jewish dietary laws (“keeping kosher”) apply to foods, not medications. COVID-19 vaccines do not contain components of porcine origin, and all COVID-19 vaccines are given by injection.</a:t>
            </a:r>
          </a:p>
          <a:p>
            <a:pPr marL="285750" indent="-285750" algn="l">
              <a:spcAft>
                <a:spcPts val="1200"/>
              </a:spcAft>
              <a:buFont typeface="Wingdings" panose="05000000000000000000" pitchFamily="2" charset="2"/>
              <a:buChar char="§"/>
            </a:pPr>
            <a:r>
              <a:rPr lang="en-US" b="1" i="0" dirty="0">
                <a:solidFill>
                  <a:srgbClr val="824099"/>
                </a:solidFill>
                <a:effectLst/>
              </a:rPr>
              <a:t>Islam</a:t>
            </a:r>
            <a:r>
              <a:rPr lang="en-US" sz="1400" b="1" i="0" dirty="0">
                <a:solidFill>
                  <a:srgbClr val="2A2A2A"/>
                </a:solidFill>
                <a:effectLst/>
              </a:rPr>
              <a:t> </a:t>
            </a:r>
            <a:r>
              <a:rPr lang="en-US" sz="1400" b="0" i="0" dirty="0">
                <a:solidFill>
                  <a:srgbClr val="2A2A2A"/>
                </a:solidFill>
                <a:effectLst/>
              </a:rPr>
              <a:t>espouses principles of preventing harm (</a:t>
            </a:r>
            <a:r>
              <a:rPr lang="en-US" sz="1400" b="0" i="1" dirty="0">
                <a:solidFill>
                  <a:srgbClr val="2A2A2A"/>
                </a:solidFill>
                <a:effectLst/>
              </a:rPr>
              <a:t>izalat al dharar yuzaal</a:t>
            </a:r>
            <a:r>
              <a:rPr lang="en-US" sz="1400" b="0" i="0" dirty="0">
                <a:solidFill>
                  <a:srgbClr val="2A2A2A"/>
                </a:solidFill>
                <a:effectLst/>
              </a:rPr>
              <a:t>) and serving the public interest (</a:t>
            </a:r>
            <a:r>
              <a:rPr lang="en-US" sz="1400" b="0" i="1" dirty="0">
                <a:solidFill>
                  <a:srgbClr val="2A2A2A"/>
                </a:solidFill>
                <a:effectLst/>
              </a:rPr>
              <a:t>maslahat al-ummah</a:t>
            </a:r>
            <a:r>
              <a:rPr lang="en-US" sz="1400" b="0" i="0" dirty="0">
                <a:solidFill>
                  <a:srgbClr val="2A2A2A"/>
                </a:solidFill>
                <a:effectLst/>
              </a:rPr>
              <a:t>), each of which favors vaccination. The Qur'ān forbids the consumption of several animals (e.g., “the flesh of swine”). COVID-19 vaccines do not contain components of porcine origin, and medications are given special status within Islam.</a:t>
            </a:r>
          </a:p>
          <a:p>
            <a:pPr marL="285750" indent="-285750" algn="l">
              <a:spcAft>
                <a:spcPts val="1200"/>
              </a:spcAft>
              <a:buFont typeface="Wingdings" panose="05000000000000000000" pitchFamily="2" charset="2"/>
              <a:buChar char="§"/>
            </a:pPr>
            <a:r>
              <a:rPr lang="en-US" sz="1400" b="0" i="0" dirty="0">
                <a:solidFill>
                  <a:srgbClr val="2A2A2A"/>
                </a:solidFill>
                <a:effectLst/>
              </a:rPr>
              <a:t>Most </a:t>
            </a:r>
            <a:r>
              <a:rPr lang="en-US" b="1" i="0" dirty="0">
                <a:solidFill>
                  <a:srgbClr val="824099"/>
                </a:solidFill>
                <a:effectLst/>
              </a:rPr>
              <a:t>Christian</a:t>
            </a:r>
            <a:r>
              <a:rPr lang="en-US" sz="1400" b="0" i="0" dirty="0">
                <a:solidFill>
                  <a:srgbClr val="2A2A2A"/>
                </a:solidFill>
                <a:effectLst/>
              </a:rPr>
              <a:t> denominations have no scriptural or doctrinal objection to vaccination per se. Denominations that rely on faith healing (e.g., Christian Scientists, several small sects) may view vaccination as unnecessary or even suggesting unfaithfulness to God’s will. With contagious diseases, one’s own actions help or hinder transmitting the illness to bystanders. Pope Francis recorded a video for Catholics across the Americas in 2021 to encourage COVID-19 vaccination.</a:t>
            </a:r>
          </a:p>
          <a:p>
            <a:pPr marL="285750" indent="-285750" algn="l">
              <a:spcAft>
                <a:spcPts val="1200"/>
              </a:spcAft>
              <a:buFont typeface="Wingdings" panose="05000000000000000000" pitchFamily="2" charset="2"/>
              <a:buChar char="§"/>
            </a:pPr>
            <a:r>
              <a:rPr lang="en-US" sz="1400" b="0" i="0" dirty="0">
                <a:solidFill>
                  <a:srgbClr val="2A2A2A"/>
                </a:solidFill>
                <a:effectLst/>
              </a:rPr>
              <a:t>Christians, Muslims, and others may express concern over vaccines manufactured using cell lines (e.g., HEK293, PER.C6) with remote links to specific fetuses aborted several decades ago (e.g., viral-vector COVID-19 vaccines from Johnson &amp; Johnson/Janssen). Those abortions were not conducted to create these cell lines. This lack of intent breaks a complicity link that could otherwise make vaccination unacceptable. </a:t>
            </a:r>
            <a:r>
              <a:rPr lang="en-US" sz="1400" b="1" i="0" dirty="0">
                <a:effectLst/>
              </a:rPr>
              <a:t>Messenger RNA in vaccines produced by Pfizer-BioNTech and Moderna and protein subunit vaccines produced by Novavax are chemically synthesized, not grown in cell culture. There are no human cells present in the vaccines</a:t>
            </a:r>
            <a:r>
              <a:rPr lang="en-US" sz="1400" b="0" i="0" dirty="0">
                <a:solidFill>
                  <a:srgbClr val="2A2A2A"/>
                </a:solidFill>
                <a:effectLst/>
              </a:rPr>
              <a:t>. Several faith-based groups have put out statements saying the net good from COVID-19 vaccines outweighs concerns about fetal cell lines.</a:t>
            </a:r>
          </a:p>
          <a:p>
            <a:pPr marL="285750" indent="-285750" algn="l">
              <a:spcAft>
                <a:spcPts val="1200"/>
              </a:spcAft>
              <a:buFont typeface="Wingdings" panose="05000000000000000000" pitchFamily="2" charset="2"/>
              <a:buChar char="§"/>
            </a:pPr>
            <a:r>
              <a:rPr lang="en-US" sz="1400" b="0" i="0" dirty="0">
                <a:solidFill>
                  <a:srgbClr val="2A2A2A"/>
                </a:solidFill>
                <a:effectLst/>
              </a:rPr>
              <a:t>Cell lines of fetal origin are not the same as fetal tissue. </a:t>
            </a:r>
            <a:r>
              <a:rPr lang="en-US" sz="1400" b="1" i="0" dirty="0">
                <a:solidFill>
                  <a:srgbClr val="2A2A2A"/>
                </a:solidFill>
                <a:effectLst/>
              </a:rPr>
              <a:t>No COVID-19 vaccine contains any tissue from an aborted fetus.</a:t>
            </a:r>
            <a:endParaRPr lang="en-US" b="1" dirty="0"/>
          </a:p>
        </p:txBody>
      </p:sp>
      <p:sp>
        <p:nvSpPr>
          <p:cNvPr id="5" name="Slide Number Placeholder 4">
            <a:extLst>
              <a:ext uri="{FF2B5EF4-FFF2-40B4-BE49-F238E27FC236}">
                <a16:creationId xmlns:a16="http://schemas.microsoft.com/office/drawing/2014/main" id="{3F97C7DA-EEFD-90DD-1F14-21042E4DA330}"/>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41</a:t>
            </a:fld>
            <a:endParaRPr lang="en-US" dirty="0"/>
          </a:p>
        </p:txBody>
      </p:sp>
    </p:spTree>
    <p:extLst>
      <p:ext uri="{BB962C8B-B14F-4D97-AF65-F5344CB8AC3E}">
        <p14:creationId xmlns:p14="http://schemas.microsoft.com/office/powerpoint/2010/main" val="1142433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4F97-2CAA-81B3-CDAC-1F5CEE6EFCFD}"/>
              </a:ext>
            </a:extLst>
          </p:cNvPr>
          <p:cNvSpPr>
            <a:spLocks noGrp="1"/>
          </p:cNvSpPr>
          <p:nvPr>
            <p:ph type="title"/>
          </p:nvPr>
        </p:nvSpPr>
        <p:spPr/>
        <p:txBody>
          <a:bodyPr/>
          <a:lstStyle/>
          <a:p>
            <a:r>
              <a:rPr lang="en-US" b="1" dirty="0">
                <a:solidFill>
                  <a:srgbClr val="02B3AB"/>
                </a:solidFill>
              </a:rPr>
              <a:t>For More Information</a:t>
            </a:r>
          </a:p>
        </p:txBody>
      </p:sp>
      <p:sp>
        <p:nvSpPr>
          <p:cNvPr id="4" name="Text Placeholder 3">
            <a:extLst>
              <a:ext uri="{FF2B5EF4-FFF2-40B4-BE49-F238E27FC236}">
                <a16:creationId xmlns:a16="http://schemas.microsoft.com/office/drawing/2014/main" id="{61A9496F-562D-AABD-0399-29947047A49B}"/>
              </a:ext>
            </a:extLst>
          </p:cNvPr>
          <p:cNvSpPr>
            <a:spLocks noGrp="1"/>
          </p:cNvSpPr>
          <p:nvPr>
            <p:ph type="body" sz="quarter" idx="10"/>
          </p:nvPr>
        </p:nvSpPr>
        <p:spPr>
          <a:xfrm>
            <a:off x="463628" y="1392577"/>
            <a:ext cx="11290300" cy="3471720"/>
          </a:xfrm>
        </p:spPr>
        <p:txBody>
          <a:bodyPr/>
          <a:lstStyle/>
          <a:p>
            <a:pPr marL="0" marR="0">
              <a:lnSpc>
                <a:spcPct val="115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Centers for Disease Control. Myths and Facts about COVID-19 Vaccines. </a:t>
            </a:r>
            <a:r>
              <a:rPr lang="en-US" sz="24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https://www.cdc.gov/coronavirus/2019-ncov/vaccines/facts.html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Centers for Disease Control. Communication and Print Resources: Vaccines, Viral and Bacterial Diseases. </a:t>
            </a:r>
            <a:r>
              <a:rPr lang="en-US" sz="24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https://www.cdc.gov/vaccines/communication-resources.html?Sort=Date%3A%3Adesc&amp;Topics=COVID-19</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p>
          <a:p>
            <a:endParaRPr lang="en-US" sz="3600" dirty="0"/>
          </a:p>
        </p:txBody>
      </p:sp>
      <p:sp>
        <p:nvSpPr>
          <p:cNvPr id="5" name="Slide Number Placeholder 4">
            <a:extLst>
              <a:ext uri="{FF2B5EF4-FFF2-40B4-BE49-F238E27FC236}">
                <a16:creationId xmlns:a16="http://schemas.microsoft.com/office/drawing/2014/main" id="{09565D30-50FB-4CB9-D599-6AB22DD1B27B}"/>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42</a:t>
            </a:fld>
            <a:endParaRPr lang="en-US" dirty="0"/>
          </a:p>
        </p:txBody>
      </p:sp>
    </p:spTree>
    <p:extLst>
      <p:ext uri="{BB962C8B-B14F-4D97-AF65-F5344CB8AC3E}">
        <p14:creationId xmlns:p14="http://schemas.microsoft.com/office/powerpoint/2010/main" val="295029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629ED6-CCD7-3CEF-4602-E4CE12031578}"/>
              </a:ext>
            </a:extLst>
          </p:cNvPr>
          <p:cNvPicPr>
            <a:picLocks noChangeAspect="1"/>
          </p:cNvPicPr>
          <p:nvPr/>
        </p:nvPicPr>
        <p:blipFill>
          <a:blip r:embed="rId2"/>
          <a:stretch>
            <a:fillRect/>
          </a:stretch>
        </p:blipFill>
        <p:spPr>
          <a:xfrm>
            <a:off x="9122140" y="2051195"/>
            <a:ext cx="2765060" cy="2651760"/>
          </a:xfrm>
          <a:prstGeom prst="rect">
            <a:avLst/>
          </a:prstGeom>
        </p:spPr>
      </p:pic>
      <p:sp>
        <p:nvSpPr>
          <p:cNvPr id="2" name="Title 1">
            <a:extLst>
              <a:ext uri="{FF2B5EF4-FFF2-40B4-BE49-F238E27FC236}">
                <a16:creationId xmlns:a16="http://schemas.microsoft.com/office/drawing/2014/main" id="{37FA5B90-BE74-631D-8D97-C9ABFD49FC7C}"/>
              </a:ext>
            </a:extLst>
          </p:cNvPr>
          <p:cNvSpPr>
            <a:spLocks noGrp="1"/>
          </p:cNvSpPr>
          <p:nvPr>
            <p:ph type="title"/>
          </p:nvPr>
        </p:nvSpPr>
        <p:spPr>
          <a:xfrm>
            <a:off x="444500" y="192393"/>
            <a:ext cx="11303000" cy="777136"/>
          </a:xfrm>
        </p:spPr>
        <p:txBody>
          <a:bodyPr>
            <a:normAutofit fontScale="90000"/>
          </a:bodyPr>
          <a:lstStyle/>
          <a:p>
            <a:r>
              <a:rPr lang="en-US" b="1" dirty="0">
                <a:solidFill>
                  <a:srgbClr val="02B3AB"/>
                </a:solidFill>
              </a:rPr>
              <a:t>Top 10 Reasons to Vaccinate Your Child</a:t>
            </a:r>
          </a:p>
        </p:txBody>
      </p:sp>
      <p:sp>
        <p:nvSpPr>
          <p:cNvPr id="5" name="Slide Number Placeholder 4">
            <a:extLst>
              <a:ext uri="{FF2B5EF4-FFF2-40B4-BE49-F238E27FC236}">
                <a16:creationId xmlns:a16="http://schemas.microsoft.com/office/drawing/2014/main" id="{49276931-4334-BFA3-B861-7336E2CB4AF6}"/>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5</a:t>
            </a:fld>
            <a:endParaRPr lang="en-US" dirty="0"/>
          </a:p>
        </p:txBody>
      </p:sp>
      <p:sp>
        <p:nvSpPr>
          <p:cNvPr id="19" name="TextBox 18">
            <a:extLst>
              <a:ext uri="{FF2B5EF4-FFF2-40B4-BE49-F238E27FC236}">
                <a16:creationId xmlns:a16="http://schemas.microsoft.com/office/drawing/2014/main" id="{A620CBD7-A890-F049-7534-89848007ABA5}"/>
              </a:ext>
            </a:extLst>
          </p:cNvPr>
          <p:cNvSpPr txBox="1"/>
          <p:nvPr/>
        </p:nvSpPr>
        <p:spPr>
          <a:xfrm>
            <a:off x="5805602" y="6384667"/>
            <a:ext cx="5138918" cy="276999"/>
          </a:xfrm>
          <a:prstGeom prst="rect">
            <a:avLst/>
          </a:prstGeom>
          <a:noFill/>
        </p:spPr>
        <p:txBody>
          <a:bodyPr wrap="square">
            <a:spAutoFit/>
          </a:bodyPr>
          <a:lstStyle/>
          <a:p>
            <a:r>
              <a:rPr lang="en-US" sz="1200" dirty="0"/>
              <a:t>Adapted from: https://www.immunize.org/catg.d/p4016.pdf</a:t>
            </a:r>
          </a:p>
        </p:txBody>
      </p:sp>
      <p:sp>
        <p:nvSpPr>
          <p:cNvPr id="8" name="TextBox 7">
            <a:extLst>
              <a:ext uri="{FF2B5EF4-FFF2-40B4-BE49-F238E27FC236}">
                <a16:creationId xmlns:a16="http://schemas.microsoft.com/office/drawing/2014/main" id="{22F3E8EB-76CE-E5BE-BC80-BA840AA498CD}"/>
              </a:ext>
            </a:extLst>
          </p:cNvPr>
          <p:cNvSpPr txBox="1"/>
          <p:nvPr/>
        </p:nvSpPr>
        <p:spPr>
          <a:xfrm>
            <a:off x="434490" y="1145745"/>
            <a:ext cx="9082043" cy="4708981"/>
          </a:xfrm>
          <a:prstGeom prst="rect">
            <a:avLst/>
          </a:prstGeom>
          <a:noFill/>
        </p:spPr>
        <p:txBody>
          <a:bodyPr wrap="square">
            <a:spAutoFit/>
          </a:bodyPr>
          <a:lstStyle/>
          <a:p>
            <a:r>
              <a:rPr lang="en-US" sz="3200" b="1" dirty="0">
                <a:solidFill>
                  <a:srgbClr val="824099"/>
                </a:solidFill>
                <a:effectLst/>
              </a:rPr>
              <a:t>1.</a:t>
            </a:r>
            <a:r>
              <a:rPr lang="en-US" sz="2000" dirty="0">
                <a:effectLst/>
              </a:rPr>
              <a:t> Parents want to do all they can to keep children healthy. Vaccines are the best way to do that.</a:t>
            </a:r>
            <a:br>
              <a:rPr lang="en-US" sz="2000" dirty="0">
                <a:effectLst/>
              </a:rPr>
            </a:br>
            <a:r>
              <a:rPr lang="en-US" sz="3200" b="1" dirty="0">
                <a:solidFill>
                  <a:srgbClr val="824099"/>
                </a:solidFill>
                <a:effectLst/>
              </a:rPr>
              <a:t>2.</a:t>
            </a:r>
            <a:r>
              <a:rPr lang="en-US" sz="2000" dirty="0">
                <a:solidFill>
                  <a:srgbClr val="824099"/>
                </a:solidFill>
                <a:effectLst/>
              </a:rPr>
              <a:t> </a:t>
            </a:r>
            <a:r>
              <a:rPr lang="en-US" sz="2000" dirty="0">
                <a:effectLst/>
              </a:rPr>
              <a:t>Vaccines prevent diseases that can lead to loss of an arm or leg, needing hospital care, pneumonia, hearing loss, convulsions, brain damage, and death.</a:t>
            </a:r>
            <a:br>
              <a:rPr lang="en-US" sz="2000" dirty="0">
                <a:effectLst/>
              </a:rPr>
            </a:br>
            <a:r>
              <a:rPr lang="en-US" sz="3200" b="1" dirty="0">
                <a:solidFill>
                  <a:srgbClr val="824099"/>
                </a:solidFill>
                <a:effectLst/>
              </a:rPr>
              <a:t>3. </a:t>
            </a:r>
            <a:r>
              <a:rPr lang="en-US" sz="2000" dirty="0">
                <a:effectLst/>
              </a:rPr>
              <a:t>Vaccines can prevent serious diseases like measles, whooping cough, COVID-19, and influenza. These diseases harm U.S. children and lead to hospital care and deaths every year.</a:t>
            </a:r>
          </a:p>
          <a:p>
            <a:r>
              <a:rPr lang="en-US" sz="3200" b="1" dirty="0">
                <a:solidFill>
                  <a:srgbClr val="824099"/>
                </a:solidFill>
                <a:effectLst/>
              </a:rPr>
              <a:t>4.</a:t>
            </a:r>
            <a:r>
              <a:rPr lang="en-US" sz="2000" dirty="0">
                <a:solidFill>
                  <a:srgbClr val="824099"/>
                </a:solidFill>
                <a:effectLst/>
              </a:rPr>
              <a:t> </a:t>
            </a:r>
            <a:r>
              <a:rPr lang="en-US" sz="2000" dirty="0">
                <a:effectLst/>
              </a:rPr>
              <a:t>Some diseases, like measles and rubella, are still common in other countries. A traveler can bring the disease to the United States, </a:t>
            </a:r>
            <a:r>
              <a:rPr lang="en-US" sz="2000" dirty="0"/>
              <a:t>o</a:t>
            </a:r>
            <a:r>
              <a:rPr lang="en-US" sz="2000" dirty="0">
                <a:effectLst/>
              </a:rPr>
              <a:t>r your child can get it while traveling.</a:t>
            </a:r>
          </a:p>
          <a:p>
            <a:r>
              <a:rPr lang="en-US" sz="3200" b="1" dirty="0">
                <a:solidFill>
                  <a:srgbClr val="824099"/>
                </a:solidFill>
                <a:effectLst/>
              </a:rPr>
              <a:t>5. </a:t>
            </a:r>
            <a:r>
              <a:rPr lang="en-US" sz="2000" dirty="0">
                <a:effectLst/>
              </a:rPr>
              <a:t>Disease outbreaks that vaccines can prevent happen when many parents decide not to vaccinate their kids.</a:t>
            </a:r>
            <a:endParaRPr lang="en-US" sz="2400" dirty="0">
              <a:effectLst/>
            </a:endParaRPr>
          </a:p>
        </p:txBody>
      </p:sp>
    </p:spTree>
    <p:extLst>
      <p:ext uri="{BB962C8B-B14F-4D97-AF65-F5344CB8AC3E}">
        <p14:creationId xmlns:p14="http://schemas.microsoft.com/office/powerpoint/2010/main" val="216283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5B90-BE74-631D-8D97-C9ABFD49FC7C}"/>
              </a:ext>
            </a:extLst>
          </p:cNvPr>
          <p:cNvSpPr>
            <a:spLocks noGrp="1"/>
          </p:cNvSpPr>
          <p:nvPr>
            <p:ph type="title"/>
          </p:nvPr>
        </p:nvSpPr>
        <p:spPr>
          <a:xfrm>
            <a:off x="317657" y="4357"/>
            <a:ext cx="11303000" cy="777136"/>
          </a:xfrm>
        </p:spPr>
        <p:txBody>
          <a:bodyPr>
            <a:normAutofit fontScale="90000"/>
          </a:bodyPr>
          <a:lstStyle/>
          <a:p>
            <a:r>
              <a:rPr lang="en-US" b="1" dirty="0">
                <a:solidFill>
                  <a:srgbClr val="02B3AB"/>
                </a:solidFill>
              </a:rPr>
              <a:t>Top 10 Reasons to Vaccinate Your Child</a:t>
            </a:r>
            <a:br>
              <a:rPr lang="en-US" b="1" dirty="0">
                <a:solidFill>
                  <a:srgbClr val="02B3AB"/>
                </a:solidFill>
              </a:rPr>
            </a:br>
            <a:r>
              <a:rPr lang="en-US" sz="2200" b="1" dirty="0">
                <a:solidFill>
                  <a:srgbClr val="02B3AB"/>
                </a:solidFill>
              </a:rPr>
              <a:t>(continued)</a:t>
            </a:r>
            <a:endParaRPr lang="en-US" b="1" dirty="0">
              <a:solidFill>
                <a:srgbClr val="02B3AB"/>
              </a:solidFill>
            </a:endParaRPr>
          </a:p>
        </p:txBody>
      </p:sp>
      <p:sp>
        <p:nvSpPr>
          <p:cNvPr id="5" name="Slide Number Placeholder 4">
            <a:extLst>
              <a:ext uri="{FF2B5EF4-FFF2-40B4-BE49-F238E27FC236}">
                <a16:creationId xmlns:a16="http://schemas.microsoft.com/office/drawing/2014/main" id="{49276931-4334-BFA3-B861-7336E2CB4AF6}"/>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6</a:t>
            </a:fld>
            <a:endParaRPr lang="en-US" dirty="0"/>
          </a:p>
        </p:txBody>
      </p:sp>
      <p:sp>
        <p:nvSpPr>
          <p:cNvPr id="19" name="TextBox 18">
            <a:extLst>
              <a:ext uri="{FF2B5EF4-FFF2-40B4-BE49-F238E27FC236}">
                <a16:creationId xmlns:a16="http://schemas.microsoft.com/office/drawing/2014/main" id="{A620CBD7-A890-F049-7534-89848007ABA5}"/>
              </a:ext>
            </a:extLst>
          </p:cNvPr>
          <p:cNvSpPr txBox="1"/>
          <p:nvPr/>
        </p:nvSpPr>
        <p:spPr>
          <a:xfrm>
            <a:off x="5969000" y="6380843"/>
            <a:ext cx="4871825" cy="276999"/>
          </a:xfrm>
          <a:prstGeom prst="rect">
            <a:avLst/>
          </a:prstGeom>
          <a:noFill/>
        </p:spPr>
        <p:txBody>
          <a:bodyPr wrap="square">
            <a:spAutoFit/>
          </a:bodyPr>
          <a:lstStyle/>
          <a:p>
            <a:r>
              <a:rPr lang="en-US" sz="1200" dirty="0"/>
              <a:t>Adapted from: https://www.immunize.org/catg.d/p4016.pdf</a:t>
            </a:r>
          </a:p>
        </p:txBody>
      </p:sp>
      <p:sp>
        <p:nvSpPr>
          <p:cNvPr id="8" name="TextBox 7">
            <a:extLst>
              <a:ext uri="{FF2B5EF4-FFF2-40B4-BE49-F238E27FC236}">
                <a16:creationId xmlns:a16="http://schemas.microsoft.com/office/drawing/2014/main" id="{22F3E8EB-76CE-E5BE-BC80-BA840AA498CD}"/>
              </a:ext>
            </a:extLst>
          </p:cNvPr>
          <p:cNvSpPr txBox="1"/>
          <p:nvPr/>
        </p:nvSpPr>
        <p:spPr>
          <a:xfrm>
            <a:off x="304799" y="1165122"/>
            <a:ext cx="9621626" cy="4832092"/>
          </a:xfrm>
          <a:prstGeom prst="rect">
            <a:avLst/>
          </a:prstGeom>
          <a:noFill/>
        </p:spPr>
        <p:txBody>
          <a:bodyPr wrap="square">
            <a:spAutoFit/>
          </a:bodyPr>
          <a:lstStyle/>
          <a:p>
            <a:r>
              <a:rPr lang="en-US" sz="2800" b="1" dirty="0">
                <a:solidFill>
                  <a:srgbClr val="824099"/>
                </a:solidFill>
                <a:effectLst/>
              </a:rPr>
              <a:t>6.</a:t>
            </a:r>
            <a:r>
              <a:rPr lang="en-US" dirty="0">
                <a:effectLst/>
              </a:rPr>
              <a:t> Vaccines are safe and they work! Scientists and doctors do long and careful reviews of each vaccine to be sure they are safe.</a:t>
            </a:r>
            <a:br>
              <a:rPr lang="en-US" dirty="0">
                <a:effectLst/>
              </a:rPr>
            </a:br>
            <a:r>
              <a:rPr lang="en-US" sz="2800" b="1" dirty="0">
                <a:solidFill>
                  <a:srgbClr val="824099"/>
                </a:solidFill>
                <a:effectLst/>
              </a:rPr>
              <a:t>7.</a:t>
            </a:r>
            <a:r>
              <a:rPr lang="en-US" sz="2800" dirty="0">
                <a:effectLst/>
              </a:rPr>
              <a:t> </a:t>
            </a:r>
            <a:r>
              <a:rPr lang="en-US" dirty="0">
                <a:effectLst/>
              </a:rPr>
              <a:t>Trusted leaders in the American Academy of Pediatrics, the American Academy of Family Physicians, and every children’s hospital all strongly support vaccines to protect kids. And they get their own kids vaccinated!</a:t>
            </a:r>
            <a:br>
              <a:rPr lang="en-US" dirty="0">
                <a:effectLst/>
              </a:rPr>
            </a:br>
            <a:r>
              <a:rPr lang="en-US" sz="2800" b="1" dirty="0">
                <a:solidFill>
                  <a:srgbClr val="824099"/>
                </a:solidFill>
                <a:effectLst/>
              </a:rPr>
              <a:t>8.</a:t>
            </a:r>
            <a:r>
              <a:rPr lang="en-US" dirty="0">
                <a:solidFill>
                  <a:srgbClr val="824099"/>
                </a:solidFill>
                <a:effectLst/>
              </a:rPr>
              <a:t> </a:t>
            </a:r>
            <a:r>
              <a:rPr lang="en-US" dirty="0">
                <a:effectLst/>
              </a:rPr>
              <a:t>Vaccines protect other people you care about, like family members, friends, and neighbors.</a:t>
            </a:r>
          </a:p>
          <a:p>
            <a:r>
              <a:rPr lang="en-US" sz="2800" b="1" dirty="0">
                <a:solidFill>
                  <a:srgbClr val="824099"/>
                </a:solidFill>
                <a:effectLst/>
              </a:rPr>
              <a:t>9. </a:t>
            </a:r>
            <a:r>
              <a:rPr lang="en-US" dirty="0">
                <a:effectLst/>
              </a:rPr>
              <a:t>If kids aren’t vaccinated, they can spread disease to others. Disease can spread to another child who is too young to be vaccinated. It could spread to a person with a weak immune system from cancer. No one wants to cause these vulnerable people long-term harm or even death.</a:t>
            </a:r>
          </a:p>
          <a:p>
            <a:r>
              <a:rPr lang="en-US" sz="2800" b="1" dirty="0">
                <a:solidFill>
                  <a:srgbClr val="824099"/>
                </a:solidFill>
                <a:effectLst/>
              </a:rPr>
              <a:t>10.</a:t>
            </a:r>
            <a:r>
              <a:rPr lang="en-US" dirty="0">
                <a:effectLst/>
              </a:rPr>
              <a:t> We work together to make our communities stronger. We want to protect each other’s kids. Vaccinating our family members is the best way to protect them and our neighborhoods.</a:t>
            </a:r>
          </a:p>
          <a:p>
            <a:endParaRPr lang="en-US" sz="2400" dirty="0">
              <a:effectLst/>
              <a:latin typeface="Arial" panose="020B0604020202020204" pitchFamily="34" charset="0"/>
            </a:endParaRPr>
          </a:p>
        </p:txBody>
      </p:sp>
      <p:pic>
        <p:nvPicPr>
          <p:cNvPr id="4" name="Picture 3">
            <a:extLst>
              <a:ext uri="{FF2B5EF4-FFF2-40B4-BE49-F238E27FC236}">
                <a16:creationId xmlns:a16="http://schemas.microsoft.com/office/drawing/2014/main" id="{558220EF-FD7F-DF1E-D35F-98D8B4E45E7C}"/>
              </a:ext>
            </a:extLst>
          </p:cNvPr>
          <p:cNvPicPr>
            <a:picLocks noChangeAspect="1"/>
          </p:cNvPicPr>
          <p:nvPr/>
        </p:nvPicPr>
        <p:blipFill rotWithShape="1">
          <a:blip r:embed="rId2"/>
          <a:srcRect l="14460"/>
          <a:stretch/>
        </p:blipFill>
        <p:spPr>
          <a:xfrm>
            <a:off x="9926425" y="2071692"/>
            <a:ext cx="2055043" cy="2303989"/>
          </a:xfrm>
          <a:prstGeom prst="rect">
            <a:avLst/>
          </a:prstGeom>
        </p:spPr>
      </p:pic>
    </p:spTree>
    <p:extLst>
      <p:ext uri="{BB962C8B-B14F-4D97-AF65-F5344CB8AC3E}">
        <p14:creationId xmlns:p14="http://schemas.microsoft.com/office/powerpoint/2010/main" val="197012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169"/>
          <p:cNvSpPr>
            <a:spLocks noGrp="1"/>
          </p:cNvSpPr>
          <p:nvPr>
            <p:ph type="title"/>
          </p:nvPr>
        </p:nvSpPr>
        <p:spPr>
          <a:noFill/>
          <a:ln w="12700">
            <a:noFill/>
            <a:miter lim="800000"/>
          </a:ln>
          <a:effectLst/>
        </p:spPr>
        <p:txBody>
          <a:bodyPr wrap="square" lIns="90488" tIns="44450" rIns="90488" bIns="44450" anchor="ctr" anchorCtr="0">
            <a:noAutofit/>
          </a:bodyPr>
          <a:lstStyle>
            <a:lvl1pPr marL="0" indent="0" algn="ctr" defTabSz="914400" rtl="0" eaLnBrk="0" fontAlgn="base" hangingPunct="0">
              <a:lnSpc>
                <a:spcPct val="100000"/>
              </a:lnSpc>
              <a:spcBef>
                <a:spcPct val="0"/>
              </a:spcBef>
              <a:spcAft>
                <a:spcPct val="0"/>
              </a:spcAft>
              <a:buClrTx/>
              <a:buSzTx/>
              <a:buFontTx/>
              <a:buNone/>
              <a:defRPr kumimoji="0" lang="en-US" altLang="en-US" sz="4800" b="1" i="0" u="none" baseline="0">
                <a:solidFill>
                  <a:srgbClr val="FAFD00"/>
                </a:solidFill>
                <a:effectLst/>
                <a:latin typeface="Times New Roman" pitchFamily="18" charset="0"/>
                <a:ea typeface="Arial" pitchFamily="34" charset="0"/>
              </a:defRPr>
            </a:lvl1pPr>
          </a:lstStyle>
          <a:p>
            <a:pPr lvl="0"/>
            <a:r>
              <a:rPr dirty="0">
                <a:solidFill>
                  <a:srgbClr val="02B3AB"/>
                </a:solidFill>
                <a:latin typeface="+mn-lt"/>
              </a:rPr>
              <a:t>Good News </a:t>
            </a:r>
            <a:r>
              <a:rPr lang="en-US" dirty="0">
                <a:solidFill>
                  <a:srgbClr val="02B3AB"/>
                </a:solidFill>
                <a:latin typeface="+mn-lt"/>
              </a:rPr>
              <a:t>and</a:t>
            </a:r>
            <a:r>
              <a:rPr dirty="0">
                <a:solidFill>
                  <a:srgbClr val="02B3AB"/>
                </a:solidFill>
                <a:latin typeface="+mn-lt"/>
              </a:rPr>
              <a:t> Bad News</a:t>
            </a:r>
          </a:p>
        </p:txBody>
      </p:sp>
      <p:sp>
        <p:nvSpPr>
          <p:cNvPr id="7171" name="Text Placeholder 7170"/>
          <p:cNvSpPr>
            <a:spLocks noGrp="1"/>
          </p:cNvSpPr>
          <p:nvPr>
            <p:ph type="body" idx="1"/>
          </p:nvPr>
        </p:nvSpPr>
        <p:spPr>
          <a:xfrm>
            <a:off x="444500" y="1166793"/>
            <a:ext cx="8285999" cy="3715945"/>
          </a:xfrm>
          <a:noFill/>
          <a:ln w="12700">
            <a:noFill/>
            <a:miter lim="800000"/>
          </a:ln>
          <a:effectLst/>
        </p:spPr>
        <p:txBody>
          <a:bodyPr wrap="square" lIns="90488" tIns="44450" rIns="90488" bIns="44450" anchor="t" anchorCtr="0">
            <a:no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1" i="0" u="none" baseline="0">
                <a:solidFill>
                  <a:srgbClr val="FAFD00"/>
                </a:solidFill>
                <a:effectLst/>
                <a:latin typeface="Times New Roman" pitchFamily="18" charset="0"/>
                <a:ea typeface="Arial" pitchFamily="34" charset="0"/>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1" i="0" u="none" baseline="0">
                <a:solidFill>
                  <a:srgbClr val="FAFD00"/>
                </a:solidFill>
                <a:effectLst/>
                <a:latin typeface="Times New Roman" pitchFamily="18" charset="0"/>
                <a:ea typeface="Arial" pitchFamily="34" charset="0"/>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1" i="0" u="none" baseline="0">
                <a:solidFill>
                  <a:srgbClr val="FAFD00"/>
                </a:solidFill>
                <a:effectLst/>
                <a:latin typeface="Times New Roman" pitchFamily="18" charset="0"/>
                <a:ea typeface="Arial" pitchFamily="34" charset="0"/>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1" i="0" u="none" baseline="0">
                <a:solidFill>
                  <a:srgbClr val="FAFD00"/>
                </a:solidFill>
                <a:effectLst/>
                <a:latin typeface="Times New Roman" pitchFamily="18" charset="0"/>
                <a:ea typeface="Arial" pitchFamily="34" charset="0"/>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1" i="0" u="none" baseline="0">
                <a:solidFill>
                  <a:srgbClr val="FAFD00"/>
                </a:solidFill>
                <a:effectLst/>
                <a:latin typeface="Times New Roman" pitchFamily="18" charset="0"/>
                <a:ea typeface="Arial" pitchFamily="34" charset="0"/>
              </a:defRPr>
            </a:lvl5pPr>
          </a:lstStyle>
          <a:p>
            <a:pPr lvl="0">
              <a:buFont typeface="Wingdings" panose="05000000000000000000" pitchFamily="2" charset="2"/>
              <a:buChar char="§"/>
            </a:pPr>
            <a:r>
              <a:rPr sz="2800" dirty="0">
                <a:solidFill>
                  <a:srgbClr val="824099"/>
                </a:solidFill>
                <a:latin typeface="Arial" panose="020B0604020202020204" pitchFamily="34" charset="0"/>
                <a:cs typeface="Arial" panose="020B0604020202020204" pitchFamily="34" charset="0"/>
              </a:rPr>
              <a:t>Good News:</a:t>
            </a:r>
          </a:p>
          <a:p>
            <a:pPr lvl="1"/>
            <a:r>
              <a:rPr b="0" dirty="0">
                <a:solidFill>
                  <a:schemeClr val="tx1"/>
                </a:solidFill>
                <a:latin typeface="Arial" panose="020B0604020202020204" pitchFamily="34" charset="0"/>
                <a:cs typeface="Arial" panose="020B0604020202020204" pitchFamily="34" charset="0"/>
              </a:rPr>
              <a:t>More than 20 diseases are vaccine-preventable.</a:t>
            </a:r>
          </a:p>
          <a:p>
            <a:pPr lvl="0">
              <a:buFont typeface="Wingdings" panose="05000000000000000000" pitchFamily="2" charset="2"/>
              <a:buChar char="§"/>
            </a:pPr>
            <a:r>
              <a:rPr sz="2800" dirty="0">
                <a:solidFill>
                  <a:srgbClr val="824099"/>
                </a:solidFill>
                <a:latin typeface="Arial" panose="020B0604020202020204" pitchFamily="34" charset="0"/>
                <a:cs typeface="Arial" panose="020B0604020202020204" pitchFamily="34" charset="0"/>
              </a:rPr>
              <a:t>Bad News:</a:t>
            </a:r>
          </a:p>
          <a:p>
            <a:pPr lvl="1"/>
            <a:r>
              <a:rPr lang="en-US" b="0" dirty="0">
                <a:solidFill>
                  <a:schemeClr val="tx1"/>
                </a:solidFill>
                <a:latin typeface="Arial" panose="020B0604020202020204" pitchFamily="34" charset="0"/>
                <a:cs typeface="Arial" panose="020B0604020202020204" pitchFamily="34" charset="0"/>
              </a:rPr>
              <a:t>Vaccine uptake is at record low levels (especially since the pandemic).</a:t>
            </a:r>
          </a:p>
          <a:p>
            <a:pPr lvl="1"/>
            <a:r>
              <a:rPr b="0" dirty="0">
                <a:solidFill>
                  <a:schemeClr val="tx1"/>
                </a:solidFill>
                <a:latin typeface="Arial" panose="020B0604020202020204" pitchFamily="34" charset="0"/>
                <a:cs typeface="Arial" panose="020B0604020202020204" pitchFamily="34" charset="0"/>
              </a:rPr>
              <a:t>1 in 4 children are behind on at least 1 vaccination.</a:t>
            </a:r>
          </a:p>
          <a:p>
            <a:pPr lvl="1"/>
            <a:r>
              <a:rPr b="0" dirty="0">
                <a:solidFill>
                  <a:schemeClr val="tx1"/>
                </a:solidFill>
                <a:latin typeface="Arial" panose="020B0604020202020204" pitchFamily="34" charset="0"/>
                <a:cs typeface="Arial" panose="020B0604020202020204" pitchFamily="34" charset="0"/>
              </a:rPr>
              <a:t>Thousands die or are hospitalized each year </a:t>
            </a:r>
            <a:r>
              <a:rPr lang="en-US" b="0" dirty="0">
                <a:solidFill>
                  <a:schemeClr val="tx1"/>
                </a:solidFill>
                <a:latin typeface="Arial" panose="020B0604020202020204" pitchFamily="34" charset="0"/>
                <a:cs typeface="Arial" panose="020B0604020202020204" pitchFamily="34" charset="0"/>
              </a:rPr>
              <a:t>from</a:t>
            </a:r>
            <a:r>
              <a:rPr b="0" dirty="0">
                <a:solidFill>
                  <a:schemeClr val="tx1"/>
                </a:solidFill>
                <a:latin typeface="Arial" panose="020B0604020202020204" pitchFamily="34" charset="0"/>
                <a:cs typeface="Arial" panose="020B0604020202020204" pitchFamily="34" charset="0"/>
              </a:rPr>
              <a:t> diseases that vaccines can prevent.</a:t>
            </a:r>
          </a:p>
        </p:txBody>
      </p:sp>
      <p:pic>
        <p:nvPicPr>
          <p:cNvPr id="2050" name="Picture 2" descr="Massive, rapid vaccine production will require firms to share information">
            <a:extLst>
              <a:ext uri="{FF2B5EF4-FFF2-40B4-BE49-F238E27FC236}">
                <a16:creationId xmlns:a16="http://schemas.microsoft.com/office/drawing/2014/main" id="{1CD46EFD-0DB6-55ED-C6AC-D71D55F1E5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5095" y="2286000"/>
            <a:ext cx="348240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2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34705F-AF74-4E00-CBAB-11E7AA342BDC}"/>
              </a:ext>
            </a:extLst>
          </p:cNvPr>
          <p:cNvSpPr>
            <a:spLocks noGrp="1"/>
          </p:cNvSpPr>
          <p:nvPr>
            <p:ph type="subTitle" idx="4"/>
          </p:nvPr>
        </p:nvSpPr>
        <p:spPr>
          <a:xfrm>
            <a:off x="819713" y="5422648"/>
            <a:ext cx="8534400" cy="276999"/>
          </a:xfrm>
        </p:spPr>
        <p:txBody>
          <a:bodyPr/>
          <a:lstStyle/>
          <a:p>
            <a:endParaRPr lang="en-US"/>
          </a:p>
        </p:txBody>
      </p:sp>
      <p:sp>
        <p:nvSpPr>
          <p:cNvPr id="3" name="Title 2">
            <a:extLst>
              <a:ext uri="{FF2B5EF4-FFF2-40B4-BE49-F238E27FC236}">
                <a16:creationId xmlns:a16="http://schemas.microsoft.com/office/drawing/2014/main" id="{EE0C2D03-5490-5D7C-A4D8-D3136685FB8C}"/>
              </a:ext>
            </a:extLst>
          </p:cNvPr>
          <p:cNvSpPr>
            <a:spLocks noGrp="1"/>
          </p:cNvSpPr>
          <p:nvPr>
            <p:ph type="ctrTitle"/>
          </p:nvPr>
        </p:nvSpPr>
        <p:spPr>
          <a:xfrm>
            <a:off x="620716" y="4107924"/>
            <a:ext cx="10363200" cy="1591723"/>
          </a:xfrm>
        </p:spPr>
        <p:txBody>
          <a:bodyPr>
            <a:normAutofit fontScale="90000"/>
          </a:bodyPr>
          <a:lstStyle/>
          <a:p>
            <a:r>
              <a:rPr lang="en-US" dirty="0"/>
              <a:t>Slides About Vaccination </a:t>
            </a:r>
            <a:br>
              <a:rPr lang="en-US" dirty="0"/>
            </a:br>
            <a:r>
              <a:rPr lang="en-US" dirty="0"/>
              <a:t>Across the Lifespan</a:t>
            </a:r>
          </a:p>
        </p:txBody>
      </p:sp>
    </p:spTree>
    <p:extLst>
      <p:ext uri="{BB962C8B-B14F-4D97-AF65-F5344CB8AC3E}">
        <p14:creationId xmlns:p14="http://schemas.microsoft.com/office/powerpoint/2010/main" val="367238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121"/>
          <p:cNvSpPr>
            <a:spLocks noGrp="1"/>
          </p:cNvSpPr>
          <p:nvPr>
            <p:ph type="title"/>
          </p:nvPr>
        </p:nvSpPr>
        <p:spPr>
          <a:noFill/>
          <a:ln w="12700">
            <a:noFill/>
            <a:miter lim="800000"/>
          </a:ln>
          <a:effectLst/>
        </p:spPr>
        <p:txBody>
          <a:bodyPr wrap="square" lIns="90488" tIns="44450" rIns="90488" bIns="44450" anchor="ctr" anchorCtr="0">
            <a:noAutofit/>
          </a:bodyPr>
          <a:lstStyle>
            <a:lvl1pPr marL="0" indent="0" algn="ctr" defTabSz="914400" rtl="0" eaLnBrk="0" fontAlgn="base" hangingPunct="0">
              <a:lnSpc>
                <a:spcPct val="100000"/>
              </a:lnSpc>
              <a:spcBef>
                <a:spcPct val="0"/>
              </a:spcBef>
              <a:spcAft>
                <a:spcPct val="0"/>
              </a:spcAft>
              <a:buClrTx/>
              <a:buSzTx/>
              <a:buFontTx/>
              <a:buNone/>
              <a:defRPr kumimoji="0" lang="en-US" altLang="en-US" sz="4800" b="1" i="0" u="none" baseline="0">
                <a:solidFill>
                  <a:srgbClr val="FAFD00"/>
                </a:solidFill>
                <a:effectLst/>
                <a:latin typeface="Times New Roman" pitchFamily="18" charset="0"/>
                <a:ea typeface="Arial" pitchFamily="34" charset="0"/>
              </a:defRPr>
            </a:lvl1pPr>
          </a:lstStyle>
          <a:p>
            <a:pPr lvl="0"/>
            <a:r>
              <a:rPr dirty="0">
                <a:solidFill>
                  <a:srgbClr val="02B3AB"/>
                </a:solidFill>
                <a:latin typeface="Arial" panose="020B0604020202020204" pitchFamily="34" charset="0"/>
                <a:cs typeface="Arial" panose="020B0604020202020204" pitchFamily="34" charset="0"/>
              </a:rPr>
              <a:t>Vaccination = Immunization</a:t>
            </a:r>
          </a:p>
        </p:txBody>
      </p:sp>
      <p:sp>
        <p:nvSpPr>
          <p:cNvPr id="5123" name="Text Placeholder 5122"/>
          <p:cNvSpPr>
            <a:spLocks noGrp="1"/>
          </p:cNvSpPr>
          <p:nvPr>
            <p:ph type="body" idx="1"/>
          </p:nvPr>
        </p:nvSpPr>
        <p:spPr>
          <a:xfrm>
            <a:off x="444500" y="1523999"/>
            <a:ext cx="8218733" cy="4149213"/>
          </a:xfrm>
          <a:noFill/>
          <a:ln w="12700">
            <a:noFill/>
            <a:miter lim="800000"/>
          </a:ln>
          <a:effectLst/>
        </p:spPr>
        <p:txBody>
          <a:bodyPr wrap="square" lIns="90488" tIns="44450" rIns="90488" bIns="44450" anchor="t" anchorCtr="0">
            <a:no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1" i="0" u="none" baseline="0">
                <a:solidFill>
                  <a:srgbClr val="FAFD00"/>
                </a:solidFill>
                <a:effectLst/>
                <a:latin typeface="Times New Roman" pitchFamily="18" charset="0"/>
                <a:ea typeface="Arial" pitchFamily="34" charset="0"/>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1" i="0" u="none" baseline="0">
                <a:solidFill>
                  <a:srgbClr val="FAFD00"/>
                </a:solidFill>
                <a:effectLst/>
                <a:latin typeface="Times New Roman" pitchFamily="18" charset="0"/>
                <a:ea typeface="Arial" pitchFamily="34" charset="0"/>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1" i="0" u="none" baseline="0">
                <a:solidFill>
                  <a:srgbClr val="FAFD00"/>
                </a:solidFill>
                <a:effectLst/>
                <a:latin typeface="Times New Roman" pitchFamily="18" charset="0"/>
                <a:ea typeface="Arial" pitchFamily="34" charset="0"/>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1" i="0" u="none" baseline="0">
                <a:solidFill>
                  <a:srgbClr val="FAFD00"/>
                </a:solidFill>
                <a:effectLst/>
                <a:latin typeface="Times New Roman" pitchFamily="18" charset="0"/>
                <a:ea typeface="Arial" pitchFamily="34" charset="0"/>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1" i="0" u="none" baseline="0">
                <a:solidFill>
                  <a:srgbClr val="FAFD00"/>
                </a:solidFill>
                <a:effectLst/>
                <a:latin typeface="Times New Roman" pitchFamily="18" charset="0"/>
                <a:ea typeface="Arial" pitchFamily="34" charset="0"/>
              </a:defRPr>
            </a:lvl5pPr>
          </a:lstStyle>
          <a:p>
            <a:pPr lvl="0">
              <a:buFont typeface="Wingdings" panose="05000000000000000000" pitchFamily="2" charset="2"/>
              <a:buChar char="§"/>
            </a:pPr>
            <a:r>
              <a:rPr b="0" dirty="0">
                <a:solidFill>
                  <a:schemeClr val="tx1"/>
                </a:solidFill>
                <a:latin typeface="Arial" panose="020B0604020202020204" pitchFamily="34" charset="0"/>
                <a:cs typeface="Arial" panose="020B0604020202020204" pitchFamily="34" charset="0"/>
              </a:rPr>
              <a:t>Protects children</a:t>
            </a:r>
          </a:p>
          <a:p>
            <a:pPr lvl="0">
              <a:buFont typeface="Wingdings" panose="05000000000000000000" pitchFamily="2" charset="2"/>
              <a:buChar char="§"/>
            </a:pPr>
            <a:r>
              <a:rPr b="0" dirty="0">
                <a:solidFill>
                  <a:schemeClr val="tx1"/>
                </a:solidFill>
                <a:latin typeface="Arial" panose="020B0604020202020204" pitchFamily="34" charset="0"/>
                <a:cs typeface="Arial" panose="020B0604020202020204" pitchFamily="34" charset="0"/>
              </a:rPr>
              <a:t>Protects teenagers</a:t>
            </a:r>
          </a:p>
          <a:p>
            <a:pPr lvl="0">
              <a:buFont typeface="Wingdings" panose="05000000000000000000" pitchFamily="2" charset="2"/>
              <a:buChar char="§"/>
            </a:pPr>
            <a:r>
              <a:rPr b="0" dirty="0">
                <a:solidFill>
                  <a:schemeClr val="tx1"/>
                </a:solidFill>
                <a:latin typeface="Arial" panose="020B0604020202020204" pitchFamily="34" charset="0"/>
                <a:cs typeface="Arial" panose="020B0604020202020204" pitchFamily="34" charset="0"/>
              </a:rPr>
              <a:t>Protects healthy adults</a:t>
            </a:r>
          </a:p>
          <a:p>
            <a:pPr lvl="0">
              <a:buFont typeface="Wingdings" panose="05000000000000000000" pitchFamily="2" charset="2"/>
              <a:buChar char="§"/>
            </a:pPr>
            <a:r>
              <a:rPr b="0" dirty="0">
                <a:solidFill>
                  <a:schemeClr val="tx1"/>
                </a:solidFill>
                <a:latin typeface="Arial" panose="020B0604020202020204" pitchFamily="34" charset="0"/>
                <a:cs typeface="Arial" panose="020B0604020202020204" pitchFamily="34" charset="0"/>
              </a:rPr>
              <a:t>Protects people with chronic diseases</a:t>
            </a:r>
          </a:p>
          <a:p>
            <a:pPr lvl="0">
              <a:buFont typeface="Wingdings" panose="05000000000000000000" pitchFamily="2" charset="2"/>
              <a:buChar char="§"/>
            </a:pPr>
            <a:r>
              <a:rPr b="0" dirty="0">
                <a:solidFill>
                  <a:schemeClr val="tx1"/>
                </a:solidFill>
                <a:latin typeface="Arial" panose="020B0604020202020204" pitchFamily="34" charset="0"/>
                <a:cs typeface="Arial" panose="020B0604020202020204" pitchFamily="34" charset="0"/>
              </a:rPr>
              <a:t>Protects seniors </a:t>
            </a:r>
          </a:p>
          <a:p>
            <a:pPr lvl="0">
              <a:buFont typeface="Wingdings" panose="05000000000000000000" pitchFamily="2" charset="2"/>
              <a:buChar char="§"/>
            </a:pPr>
            <a:r>
              <a:rPr lang="en-US" b="0" dirty="0">
                <a:solidFill>
                  <a:schemeClr val="tx1"/>
                </a:solidFill>
                <a:latin typeface="Arial" panose="020B0604020202020204" pitchFamily="34" charset="0"/>
                <a:cs typeface="Arial" panose="020B0604020202020204" pitchFamily="34" charset="0"/>
              </a:rPr>
              <a:t>Protects people of all ages </a:t>
            </a:r>
            <a:r>
              <a:rPr b="0" dirty="0">
                <a:solidFill>
                  <a:schemeClr val="tx1"/>
                </a:solidFill>
                <a:latin typeface="Arial" panose="020B0604020202020204" pitchFamily="34" charset="0"/>
                <a:cs typeface="Arial" panose="020B0604020202020204" pitchFamily="34" charset="0"/>
              </a:rPr>
              <a:t>from death, disease, and disability</a:t>
            </a:r>
          </a:p>
        </p:txBody>
      </p:sp>
      <p:pic>
        <p:nvPicPr>
          <p:cNvPr id="3" name="Picture 2">
            <a:extLst>
              <a:ext uri="{FF2B5EF4-FFF2-40B4-BE49-F238E27FC236}">
                <a16:creationId xmlns:a16="http://schemas.microsoft.com/office/drawing/2014/main" id="{4556758B-EE94-27DB-CE56-81CB7ED1D94A}"/>
              </a:ext>
            </a:extLst>
          </p:cNvPr>
          <p:cNvPicPr>
            <a:picLocks noChangeAspect="1"/>
          </p:cNvPicPr>
          <p:nvPr/>
        </p:nvPicPr>
        <p:blipFill>
          <a:blip r:embed="rId2"/>
          <a:stretch>
            <a:fillRect/>
          </a:stretch>
        </p:blipFill>
        <p:spPr>
          <a:xfrm>
            <a:off x="8493126" y="1754170"/>
            <a:ext cx="2657664" cy="3349659"/>
          </a:xfrm>
          <a:prstGeom prst="rect">
            <a:avLst/>
          </a:prstGeom>
        </p:spPr>
      </p:pic>
    </p:spTree>
    <p:extLst>
      <p:ext uri="{BB962C8B-B14F-4D97-AF65-F5344CB8AC3E}">
        <p14:creationId xmlns:p14="http://schemas.microsoft.com/office/powerpoint/2010/main" val="3999158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4841</TotalTime>
  <Words>4106</Words>
  <Application>Microsoft Macintosh PowerPoint</Application>
  <PresentationFormat>Widescreen</PresentationFormat>
  <Paragraphs>284</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Helvetica</vt:lpstr>
      <vt:lpstr>Open Sans</vt:lpstr>
      <vt:lpstr>Public Sans Web</vt:lpstr>
      <vt:lpstr>Roboto</vt:lpstr>
      <vt:lpstr>Wingdings</vt:lpstr>
      <vt:lpstr>Office Theme</vt:lpstr>
      <vt:lpstr>To Pharmacy Team Members</vt:lpstr>
      <vt:lpstr>PowerPoint Presentation</vt:lpstr>
      <vt:lpstr>Slides About Childhood  Vaccines in General</vt:lpstr>
      <vt:lpstr>Why Should My Child Get Vaccinated?</vt:lpstr>
      <vt:lpstr>Top 10 Reasons to Vaccinate Your Child</vt:lpstr>
      <vt:lpstr>Top 10 Reasons to Vaccinate Your Child (continued)</vt:lpstr>
      <vt:lpstr>Good News and Bad News</vt:lpstr>
      <vt:lpstr>Slides About Vaccination  Across the Lifespan</vt:lpstr>
      <vt:lpstr>Vaccination = Immunization</vt:lpstr>
      <vt:lpstr>What Is a Vaccine?</vt:lpstr>
      <vt:lpstr>PowerPoint Presentation</vt:lpstr>
      <vt:lpstr>Vaccines Work</vt:lpstr>
      <vt:lpstr>Vaccine Safety</vt:lpstr>
      <vt:lpstr>General Recommendations</vt:lpstr>
      <vt:lpstr>Slides About  COVID-19</vt:lpstr>
      <vt:lpstr>What Is COVID-19 and Why Is Vaccination So Important?</vt:lpstr>
      <vt:lpstr>Disease or Vaccine Protection?</vt:lpstr>
      <vt:lpstr>What Is a COVID-19 Vaccine?</vt:lpstr>
      <vt:lpstr>How Do COVID-19 Vaccines Work? </vt:lpstr>
      <vt:lpstr>Different Types of COVID-19 Vaccines</vt:lpstr>
      <vt:lpstr>Are COVID-19 Vaccines Safe for People Who Want to Become Pregnant, Are Pregnant, or Are Breastfeeding?</vt:lpstr>
      <vt:lpstr>Are There Populations Who Still Need a Primary Series?</vt:lpstr>
      <vt:lpstr>COVID-19 Vaccine Development</vt:lpstr>
      <vt:lpstr>COVID-19 Vaccine Development (continued)</vt:lpstr>
      <vt:lpstr>What Are the Symptoms of Long COVID?</vt:lpstr>
      <vt:lpstr>Slides About COVID-19 and Children</vt:lpstr>
      <vt:lpstr>What Is COVID-19 and Why Vaccinate?</vt:lpstr>
      <vt:lpstr>Key Messages Regarding COVID-19 Vaccination</vt:lpstr>
      <vt:lpstr>Key Messages Regarding COVID-19 Vaccination (continued)</vt:lpstr>
      <vt:lpstr>How Do We Know COVID-19 Vaccines Are Safe For Kids?</vt:lpstr>
      <vt:lpstr>What Are the Risks of Getting Myocarditis or Pericarditis From Receiving an mRNA COVID-19 Vaccine?</vt:lpstr>
      <vt:lpstr>What Are the Common Side Effects From COVID-19 Vaccines?</vt:lpstr>
      <vt:lpstr>If My Child Already Had COVID-19, Is Vaccination Still Needed?</vt:lpstr>
      <vt:lpstr>What Are the Safety Concerns of COVID-19 Vaccines in Children?</vt:lpstr>
      <vt:lpstr>Addressing Vaccine Questions</vt:lpstr>
      <vt:lpstr>Do Vaccines Cause Autism?</vt:lpstr>
      <vt:lpstr>Vaccine Ingredients</vt:lpstr>
      <vt:lpstr>Is Formaldehyde, an Ingredient in Some Vaccines, Dangerous?</vt:lpstr>
      <vt:lpstr>Is Mercury in Vaccines? Is it Dangerous?</vt:lpstr>
      <vt:lpstr>What Is in COVID-19 Vaccine?</vt:lpstr>
      <vt:lpstr>Addressing Religious Concerns Regarding COVID-19 Vaccine</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Jann Skelton</cp:lastModifiedBy>
  <cp:revision>437</cp:revision>
  <dcterms:created xsi:type="dcterms:W3CDTF">2023-02-25T22:37:06Z</dcterms:created>
  <dcterms:modified xsi:type="dcterms:W3CDTF">2023-11-02T14:38:53Z</dcterms:modified>
</cp:coreProperties>
</file>